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327" r:id="rId3"/>
    <p:sldId id="330" r:id="rId4"/>
    <p:sldId id="351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5" r:id="rId19"/>
    <p:sldId id="346" r:id="rId20"/>
    <p:sldId id="347" r:id="rId21"/>
    <p:sldId id="348" r:id="rId22"/>
    <p:sldId id="349" r:id="rId23"/>
    <p:sldId id="350" r:id="rId2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4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252A1-E1B0-4F9E-924B-728C3CD44F5A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4A07B-1661-43C9-9648-FD3540D505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753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61BED-D70A-09AB-D162-168FD61A5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CEFA35-C9E8-907E-D76B-3081A057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6CFF5-0CB0-7FF7-AD37-ADC17B4F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90D50-AC40-4795-D02E-198F9410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30F4B-FE48-6B0C-306B-B5A5BCF6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717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1054C-C9C9-3C88-971F-98363368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6ABAF-E0CC-5F98-0555-BD89BEDC3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82AE9-1CA4-4468-E1DA-B2F82CC0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D4A36-CEB1-49DE-DC9D-0127B53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2AE47-2CD9-CB8A-1B7E-6565CCB9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80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8DAAC9-FDC4-F058-62F3-455985A5E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0A399-E770-8663-1F92-FE1165A9A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2FF59-C040-0F65-FF6D-B4205097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1EB92-6E87-FE08-9BBF-4359F88F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16493-22FD-B362-7833-FF787927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40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622EC-BE55-C15F-4544-CC91302C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E0486-A297-540E-07B8-5D5C43A3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0BA6B-23F0-2A94-DF92-CA6C16A6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61DCA-8184-519F-FEFE-E3BA2E8B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97B99-5FB5-B6C5-BC66-3A7ACB1F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99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AD936-4D2A-4F76-D822-86B1983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FDD286-29BB-5485-69B6-E18E9227E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152E8-F1E6-960B-D2B6-090CA3C1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AD5DC6-4A8C-B579-29A9-B06A7BF2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C3C9-5D0E-E8EF-7F04-3E84E7F9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453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59F3-2D77-EDE0-EB7E-CAD7B387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1DEC9-82BA-474B-77E3-913C46D81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1D0193-F477-4F1D-A4CC-FC4885B23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D218FD-B2E3-7419-CAD3-D8C06D3D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C79A3-506C-5FEA-D775-92BFC962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5A718D-4F6E-EED2-5DC1-3E08096D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68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E9BA3-B8D8-9678-A443-6F5F7F87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95CE5-BE33-7876-99CC-7DC706DA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14B1F-3CD5-1FAC-ACCB-38AFE84E1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E8392F-2F96-DF97-19C2-BA665C29E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B9A38D-F877-3788-2BE4-167606F1C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092549-1F7D-C80F-32A9-6349F8E3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DC3B4C-B8DD-D2B5-7A0F-D635FB0E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9EE63F-22AD-7CF6-1273-6C34CE60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68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0F72-3EE5-5370-4DE0-F432B5DC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511138-5AF4-896F-4018-FAAE66BD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BDF1A9-3BCF-0115-9829-52C8934A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B4B61F-4CE2-FC49-AC6A-ECB45951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9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026540-9427-93DE-19F5-4042C3B5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60CA42-8A8C-0A61-BD86-285C6F56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963410-8926-2391-2BCD-7CBF3E3F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332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7FDD-4180-F946-913C-63A02943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0B946-2B0E-D467-410E-0557CA63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DBB3B7-4E5A-7489-62EB-072B3D9A3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60367-30BA-DFA0-EBAA-01AF93CA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C104A-20B5-2875-F974-9C57219F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C2500C-C0B4-F04D-4148-78E02B8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632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8438A-5544-6C5A-BDDB-A9F1F374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4A5349-6023-197C-1B2F-06D79AAAE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584E23-7B8B-FD30-A308-42A44EBC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2E079-E1B2-B4D4-A8A6-EB403F8A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53268-3062-CCFA-5598-CC518529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44C1D-ED01-A0AD-14F5-990D94E7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654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F5264-CE8E-F726-4F52-245A4323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4D803-B9EF-6242-D3B7-BD9425EAC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F0ACB-67E8-77B5-7AA6-8BF51D188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7871-B6CA-4AAC-B899-124BB0AB1CA9}" type="datetimeFigureOut">
              <a:rPr lang="ru-KZ" smtClean="0"/>
              <a:t>11.04.2023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FEBAB-01A4-4C15-459F-A12364B14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8B7D6-6E1F-EB46-88A7-F7691252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9107-E92E-4F6C-97D1-52759DDF4BD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42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scircuitos.com/an-overview-of-on-chip-inductors-for-integrated-circuits-ic-types-pro-cons/" TargetMode="External"/><Relationship Id="rId2" Type="http://schemas.openxmlformats.org/officeDocument/2006/relationships/hyperlink" Target="https://miscircuitos.com/types-of-capacitors-available-to-integrate-on-chip-in-vsli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5CF1-DD35-B4BC-FEC6-1506637C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1482"/>
          </a:xfrm>
        </p:spPr>
        <p:txBody>
          <a:bodyPr>
            <a:normAutofit fontScale="90000"/>
          </a:bodyPr>
          <a:lstStyle/>
          <a:p>
            <a:r>
              <a:rPr lang="kk-KZ" dirty="0"/>
              <a:t>Микроэлектроника</a:t>
            </a:r>
            <a:br>
              <a:rPr lang="kk-KZ" dirty="0"/>
            </a:br>
            <a:r>
              <a:rPr lang="ru-RU" dirty="0"/>
              <a:t>1</a:t>
            </a:r>
            <a:r>
              <a:rPr lang="kk-KZ" dirty="0"/>
              <a:t>2-лекция</a:t>
            </a:r>
            <a:br>
              <a:rPr lang="kk-KZ" dirty="0"/>
            </a:br>
            <a:br>
              <a:rPr lang="kk-KZ" dirty="0"/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Интегралды схеманың пассивті элементтері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2ECE12-368B-AA90-BA7B-CA187636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367" y="5608948"/>
            <a:ext cx="9144000" cy="770641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PhD, </a:t>
            </a:r>
            <a:r>
              <a:rPr lang="kk-KZ" sz="2800" dirty="0"/>
              <a:t>Карибаев Б.А.</a:t>
            </a:r>
            <a:endParaRPr lang="ru-KZ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4065A-3871-CCD3-FEFA-48E7EF2F30C5}"/>
              </a:ext>
            </a:extLst>
          </p:cNvPr>
          <p:cNvSpPr txBox="1"/>
          <p:nvPr/>
        </p:nvSpPr>
        <p:spPr>
          <a:xfrm>
            <a:off x="1774596" y="6056423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/>
              <a:t>(11.04.2023)</a:t>
            </a:r>
            <a:br>
              <a:rPr lang="kk-KZ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6583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59C900-4E28-BB99-D1B6-2500618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7072"/>
            <a:ext cx="6109355" cy="5799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кедергіні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ионды-легирленген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резисторларды</a:t>
            </a:r>
            <a:r>
              <a:rPr lang="ru-RU" dirty="0"/>
              <a:t> </a:t>
            </a:r>
            <a:r>
              <a:rPr lang="ru-RU" dirty="0" err="1"/>
              <a:t>жобалау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диффузиялық</a:t>
            </a:r>
            <a:r>
              <a:rPr lang="ru-RU" dirty="0"/>
              <a:t> </a:t>
            </a:r>
            <a:r>
              <a:rPr lang="ru-RU" dirty="0" err="1"/>
              <a:t>резисторларға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. </a:t>
            </a:r>
            <a:r>
              <a:rPr lang="ru-RU" dirty="0" err="1"/>
              <a:t>Базаның</a:t>
            </a:r>
            <a:r>
              <a:rPr lang="ru-RU" dirty="0"/>
              <a:t> </a:t>
            </a:r>
            <a:r>
              <a:rPr lang="ru-RU" dirty="0" err="1"/>
              <a:t>түзілуіне</a:t>
            </a:r>
            <a:r>
              <a:rPr lang="ru-RU" dirty="0"/>
              <a:t> </a:t>
            </a:r>
            <a:r>
              <a:rPr lang="ru-RU" dirty="0" err="1"/>
              <a:t>қатысы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</a:t>
            </a:r>
            <a:r>
              <a:rPr lang="ru-RU" dirty="0" err="1"/>
              <a:t>ионды-легірлеу</a:t>
            </a:r>
            <a:r>
              <a:rPr lang="ru-RU" dirty="0"/>
              <a:t> </a:t>
            </a:r>
            <a:r>
              <a:rPr lang="ru-RU" dirty="0" err="1"/>
              <a:t>операциясын</a:t>
            </a:r>
            <a:r>
              <a:rPr lang="ru-RU" dirty="0"/>
              <a:t> </a:t>
            </a:r>
            <a:r>
              <a:rPr lang="ru-RU" dirty="0" err="1"/>
              <a:t>қолдана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20 кОм/м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бар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(0,1 - 0,2 мкм) </a:t>
            </a:r>
            <a:r>
              <a:rPr lang="ru-RU" dirty="0" err="1"/>
              <a:t>резистивті</a:t>
            </a:r>
            <a:r>
              <a:rPr lang="ru-RU" dirty="0"/>
              <a:t>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Қабаттың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</a:t>
            </a:r>
            <a:r>
              <a:rPr lang="ru-RU" dirty="0" err="1"/>
              <a:t>легірлену</a:t>
            </a:r>
            <a:r>
              <a:rPr lang="ru-RU" dirty="0"/>
              <a:t> </a:t>
            </a:r>
            <a:r>
              <a:rPr lang="ru-RU" dirty="0" err="1"/>
              <a:t>дәрежесімен</a:t>
            </a:r>
            <a:r>
              <a:rPr lang="ru-RU" dirty="0"/>
              <a:t> (</a:t>
            </a:r>
            <a:r>
              <a:rPr lang="ru-RU" dirty="0" err="1"/>
              <a:t>дозасымен</a:t>
            </a:r>
            <a:r>
              <a:rPr lang="ru-RU" dirty="0"/>
              <a:t>)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  <a:r>
              <a:rPr lang="ru-RU" dirty="0" err="1"/>
              <a:t>Омдық</a:t>
            </a:r>
            <a:r>
              <a:rPr lang="ru-RU" dirty="0"/>
              <a:t> </a:t>
            </a:r>
            <a:r>
              <a:rPr lang="ru-RU" dirty="0" err="1"/>
              <a:t>контактілерді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ұштарында</a:t>
            </a:r>
            <a:r>
              <a:rPr lang="ru-RU" dirty="0"/>
              <a:t> </a:t>
            </a:r>
            <a:r>
              <a:rPr lang="ru-RU" dirty="0" err="1"/>
              <a:t>қалыңырақ</a:t>
            </a:r>
            <a:r>
              <a:rPr lang="ru-RU" dirty="0"/>
              <a:t> </a:t>
            </a:r>
            <a:r>
              <a:rPr lang="en-US" dirty="0"/>
              <a:t>p+-</a:t>
            </a:r>
            <a:r>
              <a:rPr lang="ru-RU" dirty="0" err="1"/>
              <a:t>типті</a:t>
            </a:r>
            <a:r>
              <a:rPr lang="ru-RU" dirty="0"/>
              <a:t> </a:t>
            </a:r>
            <a:r>
              <a:rPr lang="ru-RU" dirty="0" err="1"/>
              <a:t>диффузиялық</a:t>
            </a:r>
            <a:r>
              <a:rPr lang="ru-RU" dirty="0"/>
              <a:t> </a:t>
            </a:r>
            <a:r>
              <a:rPr lang="ru-RU" dirty="0" err="1"/>
              <a:t>аймақтар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14C34-EBEB-ADBD-03E4-B3CB74CD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18" y="601408"/>
            <a:ext cx="3645463" cy="45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2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24504-20C9-DD6E-BB00-16789F1F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09"/>
            <a:ext cx="10515600" cy="81322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/>
              <a:t>МДП</a:t>
            </a:r>
            <a:r>
              <a:rPr lang="en-US" dirty="0"/>
              <a:t> </a:t>
            </a:r>
            <a:r>
              <a:rPr lang="ru-RU" dirty="0" err="1"/>
              <a:t>транзисторлық</a:t>
            </a:r>
            <a:r>
              <a:rPr lang="ru-RU" dirty="0"/>
              <a:t> </a:t>
            </a:r>
            <a:r>
              <a:rPr lang="ru-RU" dirty="0" err="1"/>
              <a:t>құрылымдарының</a:t>
            </a:r>
            <a:r>
              <a:rPr lang="ru-RU" dirty="0"/>
              <a:t> </a:t>
            </a:r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резисторлары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9AADD4-AE38-B1C4-1CC9-4199E182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619"/>
            <a:ext cx="10515600" cy="490434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M</a:t>
            </a:r>
            <a:r>
              <a:rPr lang="kk-KZ" dirty="0"/>
              <a:t>ДП</a:t>
            </a:r>
            <a:r>
              <a:rPr lang="en-US" dirty="0"/>
              <a:t> </a:t>
            </a:r>
            <a:r>
              <a:rPr lang="ru-RU" dirty="0" err="1"/>
              <a:t>транзисторлық</a:t>
            </a:r>
            <a:r>
              <a:rPr lang="ru-RU" dirty="0"/>
              <a:t> </a:t>
            </a:r>
            <a:r>
              <a:rPr lang="ru-RU" dirty="0" err="1"/>
              <a:t>құрылымдарының</a:t>
            </a:r>
            <a:r>
              <a:rPr lang="ru-RU" dirty="0"/>
              <a:t> </a:t>
            </a:r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резисторлары</a:t>
            </a:r>
            <a:r>
              <a:rPr lang="ru-RU" dirty="0"/>
              <a:t>, </a:t>
            </a:r>
            <a:r>
              <a:rPr lang="ru-RU" dirty="0" err="1"/>
              <a:t>әдетте</a:t>
            </a:r>
            <a:r>
              <a:rPr lang="ru-RU" dirty="0"/>
              <a:t>, исток мен сток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кіріктірілген</a:t>
            </a:r>
            <a:r>
              <a:rPr lang="ru-RU" dirty="0"/>
              <a:t> </a:t>
            </a:r>
            <a:r>
              <a:rPr lang="ru-RU" dirty="0" err="1"/>
              <a:t>арналар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Резистордың</a:t>
            </a:r>
            <a:r>
              <a:rPr lang="ru-RU" dirty="0"/>
              <a:t> </a:t>
            </a:r>
            <a:r>
              <a:rPr lang="ru-RU" dirty="0" err="1"/>
              <a:t>мәндері</a:t>
            </a:r>
            <a:r>
              <a:rPr lang="ru-RU" dirty="0"/>
              <a:t> (номиналы) </a:t>
            </a:r>
            <a:r>
              <a:rPr lang="ru-RU" dirty="0" err="1"/>
              <a:t>резисторлық</a:t>
            </a:r>
            <a:r>
              <a:rPr lang="ru-RU" dirty="0"/>
              <a:t> </a:t>
            </a:r>
            <a:r>
              <a:rPr lang="ru-RU" dirty="0" err="1"/>
              <a:t>құрылымдардың</a:t>
            </a:r>
            <a:r>
              <a:rPr lang="ru-RU" dirty="0"/>
              <a:t> </a:t>
            </a:r>
            <a:r>
              <a:rPr lang="ru-RU" dirty="0" err="1"/>
              <a:t>топологиясымен</a:t>
            </a:r>
            <a:r>
              <a:rPr lang="ru-RU" dirty="0"/>
              <a:t> де, оны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технологиясымен</a:t>
            </a:r>
            <a:r>
              <a:rPr lang="ru-RU" dirty="0"/>
              <a:t> де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ионды</a:t>
            </a:r>
            <a:r>
              <a:rPr lang="ru-RU" dirty="0"/>
              <a:t> имплантация </a:t>
            </a:r>
            <a:r>
              <a:rPr lang="ru-RU" dirty="0" err="1"/>
              <a:t>әдісімен</a:t>
            </a:r>
            <a:r>
              <a:rPr lang="ru-RU" dirty="0"/>
              <a:t> </a:t>
            </a:r>
            <a:r>
              <a:rPr lang="ru-RU" dirty="0" err="1"/>
              <a:t>ендіріледі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қасиеттері</a:t>
            </a:r>
            <a:r>
              <a:rPr lang="ru-RU" dirty="0"/>
              <a:t> </a:t>
            </a:r>
            <a:r>
              <a:rPr lang="ru-RU" dirty="0" err="1"/>
              <a:t>ионды-легірленген</a:t>
            </a:r>
            <a:r>
              <a:rPr lang="ru-RU" dirty="0"/>
              <a:t> </a:t>
            </a:r>
            <a:r>
              <a:rPr lang="ru-RU" dirty="0" err="1"/>
              <a:t>резисторға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0745ED-1342-9AB5-C5CF-8122D61A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38" y="3740751"/>
            <a:ext cx="8915113" cy="29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3D0D1-FFEF-B333-DBFC-DCFCB9FE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29" y="0"/>
            <a:ext cx="10515600" cy="756665"/>
          </a:xfrm>
        </p:spPr>
        <p:txBody>
          <a:bodyPr>
            <a:normAutofit/>
          </a:bodyPr>
          <a:lstStyle/>
          <a:p>
            <a:r>
              <a:rPr lang="ru-RU" dirty="0" err="1"/>
              <a:t>пленкалы</a:t>
            </a:r>
            <a:r>
              <a:rPr lang="ru-RU" dirty="0"/>
              <a:t> </a:t>
            </a:r>
            <a:r>
              <a:rPr lang="ru-RU" dirty="0" err="1"/>
              <a:t>резисторлар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9DCD2-2BC8-DF5F-8557-1EEF5839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095"/>
            <a:ext cx="10515600" cy="515886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Гибридті</a:t>
            </a:r>
            <a:r>
              <a:rPr lang="ru-RU" dirty="0"/>
              <a:t> </a:t>
            </a:r>
            <a:r>
              <a:rPr lang="ru-RU" dirty="0" err="1"/>
              <a:t>микросұлбаларда</a:t>
            </a:r>
            <a:r>
              <a:rPr lang="ru-RU" dirty="0"/>
              <a:t> </a:t>
            </a:r>
            <a:r>
              <a:rPr lang="ru-RU" dirty="0" err="1"/>
              <a:t>кедергілері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Ом-</a:t>
            </a:r>
            <a:r>
              <a:rPr lang="ru-RU" dirty="0" err="1"/>
              <a:t>нан</a:t>
            </a:r>
            <a:r>
              <a:rPr lang="ru-RU" dirty="0"/>
              <a:t> Мом-</a:t>
            </a:r>
            <a:r>
              <a:rPr lang="ru-RU" dirty="0" err="1"/>
              <a:t>ға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пленкалы</a:t>
            </a:r>
            <a:r>
              <a:rPr lang="ru-RU" dirty="0"/>
              <a:t> </a:t>
            </a:r>
            <a:r>
              <a:rPr lang="ru-RU" dirty="0" err="1"/>
              <a:t>резисторлар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субстратта</a:t>
            </a:r>
            <a:r>
              <a:rPr lang="ru-RU" dirty="0"/>
              <a:t> </a:t>
            </a:r>
            <a:r>
              <a:rPr lang="ru-RU" dirty="0" err="1"/>
              <a:t>резисторлардың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тығыздығы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>
                <a:highlight>
                  <a:srgbClr val="00FF00"/>
                </a:highlight>
              </a:rPr>
              <a:t>жұқа</a:t>
            </a:r>
            <a:r>
              <a:rPr lang="ru-RU" dirty="0">
                <a:highlight>
                  <a:srgbClr val="00FF00"/>
                </a:highlight>
              </a:rPr>
              <a:t> пленка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арзан</a:t>
            </a:r>
            <a:r>
              <a:rPr lang="ru-RU" dirty="0"/>
              <a:t> </a:t>
            </a:r>
            <a:r>
              <a:rPr lang="ru-RU" dirty="0" err="1"/>
              <a:t>микросұлбалар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элементтердің</a:t>
            </a:r>
            <a:r>
              <a:rPr lang="ru-RU" dirty="0"/>
              <a:t> </a:t>
            </a:r>
            <a:r>
              <a:rPr lang="ru-RU" dirty="0" err="1"/>
              <a:t>тығыздығы</a:t>
            </a:r>
            <a:r>
              <a:rPr lang="ru-RU" dirty="0"/>
              <a:t> </a:t>
            </a:r>
            <a:r>
              <a:rPr lang="ru-RU" dirty="0" err="1"/>
              <a:t>соншалықты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болмаса</a:t>
            </a:r>
            <a:r>
              <a:rPr lang="ru-RU" dirty="0"/>
              <a:t>, </a:t>
            </a:r>
            <a:r>
              <a:rPr lang="ru-RU" dirty="0" err="1">
                <a:highlight>
                  <a:srgbClr val="00FF00"/>
                </a:highlight>
              </a:rPr>
              <a:t>қалың</a:t>
            </a:r>
            <a:r>
              <a:rPr lang="ru-RU" dirty="0">
                <a:highlight>
                  <a:srgbClr val="00FF00"/>
                </a:highlight>
              </a:rPr>
              <a:t> пленка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Гибридті</a:t>
            </a:r>
            <a:r>
              <a:rPr lang="ru-RU" dirty="0"/>
              <a:t> </a:t>
            </a:r>
            <a:r>
              <a:rPr lang="ru-RU" dirty="0" err="1"/>
              <a:t>микросұлба</a:t>
            </a:r>
            <a:r>
              <a:rPr lang="ru-RU" dirty="0"/>
              <a:t> </a:t>
            </a:r>
            <a:r>
              <a:rPr lang="ru-RU" dirty="0" err="1"/>
              <a:t>резисторының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суретте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D1449-8899-ACD4-4733-2C3786B95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26" y="3744228"/>
            <a:ext cx="6726565" cy="2284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7B7EA-972C-600F-3890-88BF8A42E811}"/>
              </a:ext>
            </a:extLst>
          </p:cNvPr>
          <p:cNvSpPr txBox="1"/>
          <p:nvPr/>
        </p:nvSpPr>
        <p:spPr>
          <a:xfrm>
            <a:off x="742415" y="5835725"/>
            <a:ext cx="107071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Пленкалы</a:t>
            </a:r>
            <a:r>
              <a:rPr lang="ru-RU" sz="2400" dirty="0"/>
              <a:t> </a:t>
            </a:r>
            <a:r>
              <a:rPr lang="ru-RU" sz="2400" dirty="0" err="1"/>
              <a:t>резистордың</a:t>
            </a:r>
            <a:r>
              <a:rPr lang="ru-RU" sz="2400" dirty="0"/>
              <a:t> </a:t>
            </a:r>
            <a:r>
              <a:rPr lang="ru-RU" sz="2400" dirty="0" err="1"/>
              <a:t>құрылымы</a:t>
            </a:r>
            <a:r>
              <a:rPr lang="ru-RU" sz="2400" dirty="0"/>
              <a:t> (а) мен </a:t>
            </a:r>
            <a:r>
              <a:rPr lang="ru-RU" sz="2400" dirty="0" err="1"/>
              <a:t>топологиясы</a:t>
            </a:r>
            <a:r>
              <a:rPr lang="ru-RU" sz="2400" dirty="0"/>
              <a:t> (б) : 1 - </a:t>
            </a:r>
            <a:r>
              <a:rPr lang="ru-RU" sz="2400" dirty="0" err="1"/>
              <a:t>резистивті</a:t>
            </a:r>
            <a:r>
              <a:rPr lang="ru-RU" sz="2400" dirty="0"/>
              <a:t> </a:t>
            </a:r>
            <a:r>
              <a:rPr lang="ru-RU" sz="2400" dirty="0" err="1"/>
              <a:t>қабат</a:t>
            </a:r>
            <a:r>
              <a:rPr lang="ru-RU" sz="2400" dirty="0"/>
              <a:t>, 2 - подложка, 3 - металл </a:t>
            </a:r>
            <a:r>
              <a:rPr lang="ru-RU" sz="2400" dirty="0" err="1"/>
              <a:t>контакттары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61856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3EA482-FF4F-7243-6172-F432C38E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70"/>
            <a:ext cx="10515600" cy="594129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кедергіге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пленкалы</a:t>
            </a:r>
            <a:r>
              <a:rPr lang="ru-RU" dirty="0"/>
              <a:t> </a:t>
            </a:r>
            <a:r>
              <a:rPr lang="ru-RU" dirty="0" err="1"/>
              <a:t>резисторлар</a:t>
            </a:r>
            <a:r>
              <a:rPr lang="ru-RU" dirty="0"/>
              <a:t> 3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конфигурацияға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жолақ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металл </a:t>
            </a:r>
            <a:r>
              <a:rPr lang="ru-RU" dirty="0" err="1"/>
              <a:t>секіргіштері</a:t>
            </a:r>
            <a:r>
              <a:rPr lang="ru-RU" dirty="0"/>
              <a:t> бар параллель </a:t>
            </a:r>
            <a:r>
              <a:rPr lang="ru-RU" dirty="0" err="1"/>
              <a:t>жолақ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меандр.</a:t>
            </a:r>
          </a:p>
          <a:p>
            <a:pPr marL="0" indent="0">
              <a:buNone/>
            </a:pPr>
            <a:r>
              <a:rPr lang="ru-RU" dirty="0" err="1"/>
              <a:t>Вакуумды</a:t>
            </a:r>
            <a:r>
              <a:rPr lang="ru-RU" dirty="0"/>
              <a:t> </a:t>
            </a:r>
            <a:r>
              <a:rPr lang="ru-RU" dirty="0" err="1"/>
              <a:t>булану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қалыңдығы</a:t>
            </a:r>
            <a:r>
              <a:rPr lang="ru-RU" dirty="0"/>
              <a:t> 0,1 мкм-ден аз </a:t>
            </a:r>
          </a:p>
          <a:p>
            <a:pPr marL="0" indent="0">
              <a:buNone/>
            </a:pPr>
            <a:r>
              <a:rPr lang="ru-RU" dirty="0" err="1"/>
              <a:t>нихромның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ru-RU" dirty="0" err="1"/>
              <a:t>қабықшалы</a:t>
            </a:r>
            <a:r>
              <a:rPr lang="ru-RU" dirty="0"/>
              <a:t> </a:t>
            </a:r>
            <a:r>
              <a:rPr lang="ru-RU" dirty="0" err="1"/>
              <a:t>резистивті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қабаттары</a:t>
            </a:r>
            <a:r>
              <a:rPr lang="ru-RU" dirty="0"/>
              <a:t> </a:t>
            </a:r>
            <a:r>
              <a:rPr lang="ru-RU" dirty="0" err="1"/>
              <a:t>алынады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4098" name="Picture 2" descr="Meander line resistors with different trace widths used for DC... |  Download Scientific Diagram">
            <a:extLst>
              <a:ext uri="{FF2B5EF4-FFF2-40B4-BE49-F238E27FC236}">
                <a16:creationId xmlns:a16="http://schemas.microsoft.com/office/drawing/2014/main" id="{2E7EB5DC-68EC-AAE3-8DE6-CE174A4D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9192" y="3520260"/>
            <a:ext cx="3711088" cy="160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equivalent circuit (a), the SEM image of the multisection SSPD with...  | Download Scientific Diagram">
            <a:extLst>
              <a:ext uri="{FF2B5EF4-FFF2-40B4-BE49-F238E27FC236}">
                <a16:creationId xmlns:a16="http://schemas.microsoft.com/office/drawing/2014/main" id="{EA7F5AA0-C3DF-9136-BF33-B513DA7B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31" y="4321418"/>
            <a:ext cx="62007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3376D-D959-FEBA-265D-B1229302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94"/>
            <a:ext cx="10515600" cy="898067"/>
          </a:xfrm>
        </p:spPr>
        <p:txBody>
          <a:bodyPr/>
          <a:lstStyle/>
          <a:p>
            <a:pPr algn="ctr"/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конденсаторлар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5F88A-96BE-5DD2-A70F-EE3D6840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61"/>
            <a:ext cx="10515600" cy="52060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err="1"/>
              <a:t>Интегралды</a:t>
            </a:r>
            <a:r>
              <a:rPr lang="ru-RU" b="1" dirty="0"/>
              <a:t> </a:t>
            </a:r>
            <a:r>
              <a:rPr lang="ru-RU" b="1" dirty="0" err="1"/>
              <a:t>конденсаторлар</a:t>
            </a:r>
            <a:r>
              <a:rPr lang="ru-RU" b="1" dirty="0"/>
              <a:t> </a:t>
            </a:r>
            <a:r>
              <a:rPr lang="ru-RU" dirty="0" err="1"/>
              <a:t>диэлектрикпен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электродтардан</a:t>
            </a:r>
            <a:r>
              <a:rPr lang="ru-RU" dirty="0"/>
              <a:t> (</a:t>
            </a:r>
            <a:r>
              <a:rPr lang="ru-RU" dirty="0" err="1"/>
              <a:t>пластиналар</a:t>
            </a:r>
            <a:r>
              <a:rPr lang="ru-RU" dirty="0"/>
              <a:t>)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элементтері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ток пен </a:t>
            </a:r>
            <a:r>
              <a:rPr lang="ru-RU" dirty="0" err="1"/>
              <a:t>кернеудің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таралуын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тізбектерінде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схемалардың</a:t>
            </a:r>
            <a:r>
              <a:rPr lang="ru-RU" dirty="0"/>
              <a:t> </a:t>
            </a:r>
            <a:r>
              <a:rPr lang="ru-RU" dirty="0" err="1"/>
              <a:t>элементтері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өткізгішті</a:t>
            </a:r>
            <a:r>
              <a:rPr lang="ru-RU" dirty="0"/>
              <a:t> </a:t>
            </a:r>
            <a:r>
              <a:rPr lang="ru-RU" dirty="0" err="1"/>
              <a:t>микросұлбалардың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бөлігінде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ауданы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 </a:t>
            </a:r>
            <a:r>
              <a:rPr lang="ru-RU" dirty="0" err="1"/>
              <a:t>конденсаторлар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небәрі</a:t>
            </a:r>
            <a:r>
              <a:rPr lang="ru-RU" dirty="0"/>
              <a:t> 50 пФ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өткізгішті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kk-KZ" dirty="0"/>
              <a:t>пленкалы</a:t>
            </a:r>
            <a:r>
              <a:rPr lang="ru-RU" dirty="0"/>
              <a:t> конденсатор 10 </a:t>
            </a:r>
            <a:r>
              <a:rPr lang="ru-RU" dirty="0" err="1"/>
              <a:t>биполярлы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100 </a:t>
            </a:r>
            <a:r>
              <a:rPr lang="en-US" dirty="0"/>
              <a:t>MOS </a:t>
            </a:r>
            <a:r>
              <a:rPr lang="ru-RU" dirty="0" err="1"/>
              <a:t>транзисторларымен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аумақты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, 50 - 100 пФ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сыйымдылық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дискретті</a:t>
            </a:r>
            <a:r>
              <a:rPr lang="ru-RU" dirty="0"/>
              <a:t> </a:t>
            </a:r>
            <a:r>
              <a:rPr lang="ru-RU" dirty="0" err="1"/>
              <a:t>конденсаторлар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7603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E6D36C-C505-4DD4-82DA-0A652012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76" y="499621"/>
            <a:ext cx="11887200" cy="60942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err="1"/>
              <a:t>Жартылай</a:t>
            </a:r>
            <a:r>
              <a:rPr lang="ru-RU" sz="3200" dirty="0"/>
              <a:t> </a:t>
            </a:r>
            <a:r>
              <a:rPr lang="ru-RU" sz="3200" dirty="0" err="1"/>
              <a:t>өткізгішті</a:t>
            </a:r>
            <a:r>
              <a:rPr lang="ru-RU" sz="3200" dirty="0"/>
              <a:t> </a:t>
            </a:r>
            <a:r>
              <a:rPr lang="kk-KZ" sz="3200" dirty="0"/>
              <a:t>ИС-ларда </a:t>
            </a:r>
            <a:r>
              <a:rPr lang="ru-RU" sz="3200" dirty="0" err="1"/>
              <a:t>конденсаторлардың</a:t>
            </a:r>
            <a:r>
              <a:rPr lang="ru-RU" sz="3200" dirty="0"/>
              <a:t> </a:t>
            </a:r>
            <a:r>
              <a:rPr lang="ru-RU" sz="3200" dirty="0" err="1"/>
              <a:t>рөлін</a:t>
            </a:r>
            <a:r>
              <a:rPr lang="ru-RU" sz="3200" dirty="0"/>
              <a:t> </a:t>
            </a:r>
            <a:r>
              <a:rPr lang="ru-RU" sz="3200" dirty="0" err="1"/>
              <a:t>бір</a:t>
            </a:r>
            <a:r>
              <a:rPr lang="ru-RU" sz="3200" dirty="0"/>
              <a:t> </a:t>
            </a:r>
            <a:r>
              <a:rPr lang="ru-RU" sz="3200" dirty="0" err="1"/>
              <a:t>технологиялық</a:t>
            </a:r>
            <a:r>
              <a:rPr lang="ru-RU" sz="3200" dirty="0"/>
              <a:t> </a:t>
            </a:r>
            <a:r>
              <a:rPr lang="ru-RU" sz="3200" dirty="0" err="1"/>
              <a:t>процесте</a:t>
            </a:r>
            <a:r>
              <a:rPr lang="ru-RU" sz="3200" dirty="0"/>
              <a:t> </a:t>
            </a:r>
            <a:r>
              <a:rPr lang="ru-RU" sz="3200" dirty="0" err="1"/>
              <a:t>транзисторлық</a:t>
            </a:r>
            <a:r>
              <a:rPr lang="ru-RU" sz="3200" dirty="0"/>
              <a:t> </a:t>
            </a:r>
            <a:r>
              <a:rPr lang="ru-RU" sz="3200" dirty="0" err="1"/>
              <a:t>құрылым</a:t>
            </a:r>
            <a:r>
              <a:rPr lang="ru-RU" sz="3200" dirty="0"/>
              <a:t> </a:t>
            </a:r>
            <a:r>
              <a:rPr lang="ru-RU" sz="3200" dirty="0" err="1"/>
              <a:t>негізінде</a:t>
            </a:r>
            <a:r>
              <a:rPr lang="ru-RU" sz="3200" dirty="0"/>
              <a:t> </a:t>
            </a:r>
            <a:r>
              <a:rPr lang="ru-RU" sz="3200" dirty="0" err="1"/>
              <a:t>жасалған</a:t>
            </a:r>
            <a:r>
              <a:rPr lang="ru-RU" sz="3200" dirty="0"/>
              <a:t> </a:t>
            </a:r>
            <a:r>
              <a:rPr lang="ru-RU" sz="3200" dirty="0" err="1"/>
              <a:t>кері</a:t>
            </a:r>
            <a:r>
              <a:rPr lang="ru-RU" sz="3200" dirty="0"/>
              <a:t> </a:t>
            </a:r>
            <a:r>
              <a:rPr lang="ru-RU" sz="3200" dirty="0" err="1"/>
              <a:t>бағыттағы</a:t>
            </a:r>
            <a:r>
              <a:rPr lang="ru-RU" sz="3200" dirty="0"/>
              <a:t> </a:t>
            </a:r>
            <a:r>
              <a:rPr lang="en-US" sz="3200" dirty="0">
                <a:highlight>
                  <a:srgbClr val="00FF00"/>
                </a:highlight>
              </a:rPr>
              <a:t>p-n </a:t>
            </a:r>
            <a:r>
              <a:rPr lang="ru-RU" sz="3200" dirty="0" err="1">
                <a:highlight>
                  <a:srgbClr val="00FF00"/>
                </a:highlight>
              </a:rPr>
              <a:t>өткелдері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/>
              <a:t>атқарады</a:t>
            </a:r>
            <a:r>
              <a:rPr lang="ru-RU" sz="3200" dirty="0"/>
              <a:t>.</a:t>
            </a:r>
          </a:p>
          <a:p>
            <a:pPr marL="0" indent="0" algn="just">
              <a:buNone/>
            </a:pPr>
            <a:r>
              <a:rPr lang="ru-RU" sz="3200" dirty="0" err="1"/>
              <a:t>Биполярлы</a:t>
            </a:r>
            <a:r>
              <a:rPr lang="ru-RU" sz="3200" dirty="0"/>
              <a:t> </a:t>
            </a:r>
            <a:r>
              <a:rPr lang="ru-RU" sz="3200" dirty="0" err="1"/>
              <a:t>транзисторлық</a:t>
            </a:r>
            <a:r>
              <a:rPr lang="ru-RU" sz="3200" dirty="0"/>
              <a:t> </a:t>
            </a:r>
            <a:r>
              <a:rPr lang="ru-RU" sz="3200" dirty="0" err="1"/>
              <a:t>құрылымдарда</a:t>
            </a:r>
            <a:r>
              <a:rPr lang="ru-RU" sz="3200" dirty="0"/>
              <a:t> </a:t>
            </a:r>
            <a:r>
              <a:rPr lang="ru-RU" sz="3200" dirty="0" err="1"/>
              <a:t>интегралдық</a:t>
            </a:r>
            <a:r>
              <a:rPr lang="ru-RU" sz="3200" dirty="0"/>
              <a:t> </a:t>
            </a:r>
            <a:r>
              <a:rPr lang="ru-RU" sz="3200" dirty="0" err="1"/>
              <a:t>конденсаторды</a:t>
            </a:r>
            <a:r>
              <a:rPr lang="ru-RU" sz="3200" dirty="0"/>
              <a:t> </a:t>
            </a:r>
            <a:r>
              <a:rPr lang="ru-RU" sz="3200" dirty="0" err="1"/>
              <a:t>жобалау</a:t>
            </a:r>
            <a:r>
              <a:rPr lang="ru-RU" sz="3200" dirty="0"/>
              <a:t> </a:t>
            </a:r>
            <a:r>
              <a:rPr lang="ru-RU" sz="3200" dirty="0" err="1"/>
              <a:t>кезінде</a:t>
            </a:r>
            <a:r>
              <a:rPr lang="ru-RU" sz="3200" dirty="0"/>
              <a:t> </a:t>
            </a:r>
            <a:r>
              <a:rPr lang="ru-RU" sz="3200" dirty="0" err="1"/>
              <a:t>келесі</a:t>
            </a:r>
            <a:r>
              <a:rPr lang="ru-RU" sz="3200" dirty="0"/>
              <a:t> </a:t>
            </a:r>
            <a:r>
              <a:rPr lang="ru-RU" sz="3200" dirty="0" err="1"/>
              <a:t>ауысулардың</a:t>
            </a:r>
            <a:r>
              <a:rPr lang="ru-RU" sz="3200" dirty="0"/>
              <a:t> </a:t>
            </a:r>
            <a:r>
              <a:rPr lang="ru-RU" sz="3200" dirty="0" err="1"/>
              <a:t>бірі</a:t>
            </a:r>
            <a:r>
              <a:rPr lang="ru-RU" sz="3200" dirty="0"/>
              <a:t> </a:t>
            </a:r>
            <a:r>
              <a:rPr lang="ru-RU" sz="3200" dirty="0" err="1"/>
              <a:t>қолданылады</a:t>
            </a:r>
            <a:r>
              <a:rPr lang="ru-RU" sz="3200" dirty="0"/>
              <a:t>: </a:t>
            </a:r>
          </a:p>
          <a:p>
            <a:pPr marL="0" indent="0" algn="just">
              <a:buNone/>
            </a:pPr>
            <a:r>
              <a:rPr lang="ru-RU" sz="3200" dirty="0"/>
              <a:t>«эмиттер – база», «база – коллектор», «коллектор – субстрат». </a:t>
            </a:r>
            <a:r>
              <a:rPr lang="ru-RU" sz="3200" dirty="0" err="1"/>
              <a:t>Бұл</a:t>
            </a:r>
            <a:r>
              <a:rPr lang="ru-RU" sz="3200" dirty="0"/>
              <a:t> </a:t>
            </a:r>
            <a:r>
              <a:rPr lang="ru-RU" sz="3200" dirty="0" err="1"/>
              <a:t>қосылыстар</a:t>
            </a:r>
            <a:r>
              <a:rPr lang="ru-RU" sz="3200" dirty="0"/>
              <a:t> диффузия </a:t>
            </a:r>
            <a:r>
              <a:rPr lang="ru-RU" sz="3200" dirty="0" err="1"/>
              <a:t>арқылы</a:t>
            </a:r>
            <a:r>
              <a:rPr lang="ru-RU" sz="3200" dirty="0"/>
              <a:t> </a:t>
            </a:r>
            <a:r>
              <a:rPr lang="ru-RU" sz="3200" dirty="0" err="1"/>
              <a:t>қалыптасады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сондықтан</a:t>
            </a:r>
            <a:r>
              <a:rPr lang="ru-RU" sz="3200" dirty="0"/>
              <a:t> </a:t>
            </a:r>
            <a:r>
              <a:rPr lang="ru-RU" sz="3200" dirty="0" err="1"/>
              <a:t>жиі</a:t>
            </a:r>
            <a:r>
              <a:rPr lang="ru-RU" sz="3200" dirty="0"/>
              <a:t> </a:t>
            </a:r>
            <a:r>
              <a:rPr lang="ru-RU" sz="3200" dirty="0" err="1">
                <a:highlight>
                  <a:srgbClr val="00FF00"/>
                </a:highlight>
              </a:rPr>
              <a:t>диффузиялық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>
                <a:highlight>
                  <a:srgbClr val="00FF00"/>
                </a:highlight>
              </a:rPr>
              <a:t>конденсаторлар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/>
              <a:t>деп</a:t>
            </a:r>
            <a:r>
              <a:rPr lang="ru-RU" sz="3200" dirty="0"/>
              <a:t> </a:t>
            </a:r>
            <a:r>
              <a:rPr lang="ru-RU" sz="3200" dirty="0" err="1"/>
              <a:t>аталады</a:t>
            </a:r>
            <a:r>
              <a:rPr lang="ru-RU" sz="3200" dirty="0"/>
              <a:t>.</a:t>
            </a:r>
          </a:p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err="1"/>
              <a:t>Конденсатордың</a:t>
            </a:r>
            <a:r>
              <a:rPr lang="ru-RU" sz="3200" dirty="0"/>
              <a:t> </a:t>
            </a:r>
            <a:r>
              <a:rPr lang="ru-RU" sz="3200" dirty="0" err="1"/>
              <a:t>сыйымдылығы</a:t>
            </a:r>
            <a:r>
              <a:rPr lang="ru-RU" sz="3200" dirty="0"/>
              <a:t> </a:t>
            </a:r>
            <a:r>
              <a:rPr lang="ru-RU" sz="3200" dirty="0" err="1"/>
              <a:t>диффузиялық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барьерлік</a:t>
            </a:r>
            <a:r>
              <a:rPr lang="ru-RU" sz="3200" dirty="0"/>
              <a:t> </a:t>
            </a:r>
            <a:r>
              <a:rPr lang="ru-RU" sz="3200" dirty="0" err="1"/>
              <a:t>компоненттері</a:t>
            </a:r>
            <a:r>
              <a:rPr lang="ru-RU" sz="3200" dirty="0"/>
              <a:t> бар </a:t>
            </a:r>
            <a:r>
              <a:rPr lang="ru-RU" sz="3200" dirty="0" err="1"/>
              <a:t>өткелдің</a:t>
            </a:r>
            <a:r>
              <a:rPr lang="ru-RU" sz="3200" dirty="0"/>
              <a:t> </a:t>
            </a:r>
            <a:r>
              <a:rPr lang="ru-RU" sz="3200" dirty="0" err="1"/>
              <a:t>сыйымдылығымен</a:t>
            </a:r>
            <a:r>
              <a:rPr lang="ru-RU" sz="3200" dirty="0"/>
              <a:t> </a:t>
            </a:r>
            <a:r>
              <a:rPr lang="ru-RU" sz="3200" dirty="0" err="1"/>
              <a:t>анықталады</a:t>
            </a:r>
            <a:r>
              <a:rPr lang="ru-RU" sz="3200" dirty="0"/>
              <a:t>. </a:t>
            </a:r>
            <a:r>
              <a:rPr lang="ru-RU" sz="3200" dirty="0" err="1"/>
              <a:t>Негізгі</a:t>
            </a:r>
            <a:r>
              <a:rPr lang="ru-RU" sz="3200" dirty="0"/>
              <a:t> </a:t>
            </a:r>
            <a:r>
              <a:rPr lang="ru-RU" sz="3200" dirty="0" err="1"/>
              <a:t>рөлді</a:t>
            </a:r>
            <a:r>
              <a:rPr lang="ru-RU" sz="3200" dirty="0"/>
              <a:t> </a:t>
            </a:r>
            <a:r>
              <a:rPr lang="ru-RU" sz="3200" dirty="0" err="1"/>
              <a:t>барьерлік</a:t>
            </a:r>
            <a:r>
              <a:rPr lang="ru-RU" sz="3200" dirty="0"/>
              <a:t> </a:t>
            </a:r>
            <a:r>
              <a:rPr lang="ru-RU" sz="3200" dirty="0" err="1"/>
              <a:t>сыйымдылық</a:t>
            </a:r>
            <a:r>
              <a:rPr lang="ru-RU" sz="3200" dirty="0"/>
              <a:t> </a:t>
            </a:r>
            <a:r>
              <a:rPr lang="ru-RU" sz="3200" dirty="0" err="1"/>
              <a:t>атқарады</a:t>
            </a:r>
            <a:r>
              <a:rPr lang="ru-RU" sz="3200" dirty="0"/>
              <a:t>. 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4512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5A3BBE-BB47-CAAB-EA0B-D6519461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72720"/>
            <a:ext cx="6414452" cy="175013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highlight>
                  <a:srgbClr val="00FF00"/>
                </a:highlight>
              </a:rPr>
              <a:t>Эмиттер-база</a:t>
            </a:r>
            <a:r>
              <a:rPr lang="ru-RU" sz="2800" dirty="0"/>
              <a:t> </a:t>
            </a:r>
            <a:r>
              <a:rPr lang="ru-RU" sz="2800" dirty="0" err="1"/>
              <a:t>қосылысы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жоғары</a:t>
            </a:r>
            <a:r>
              <a:rPr lang="ru-RU" sz="2800" dirty="0"/>
              <a:t> </a:t>
            </a:r>
            <a:r>
              <a:rPr lang="ru-RU" sz="2800" dirty="0" err="1"/>
              <a:t>меншікті</a:t>
            </a:r>
            <a:r>
              <a:rPr lang="ru-RU" sz="2800" dirty="0"/>
              <a:t> </a:t>
            </a:r>
            <a:r>
              <a:rPr lang="ru-RU" sz="2800" dirty="0" err="1"/>
              <a:t>барьерлік</a:t>
            </a:r>
            <a:r>
              <a:rPr lang="ru-RU" sz="2800" dirty="0"/>
              <a:t> </a:t>
            </a:r>
            <a:r>
              <a:rPr lang="ru-RU" sz="2800" dirty="0" err="1"/>
              <a:t>сыйымдылыққа</a:t>
            </a:r>
            <a:r>
              <a:rPr lang="ru-RU" sz="2800" dirty="0"/>
              <a:t> </a:t>
            </a:r>
            <a:r>
              <a:rPr lang="ru-RU" sz="2800" dirty="0" err="1"/>
              <a:t>ие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өткелдің</a:t>
            </a:r>
            <a:r>
              <a:rPr lang="ru-RU" sz="2800" dirty="0"/>
              <a:t> </a:t>
            </a:r>
            <a:r>
              <a:rPr lang="ru-RU" sz="2800" dirty="0" err="1"/>
              <a:t>төмен</a:t>
            </a:r>
            <a:r>
              <a:rPr lang="ru-RU" sz="2800" dirty="0"/>
              <a:t> </a:t>
            </a:r>
            <a:r>
              <a:rPr lang="ru-RU" sz="2800" dirty="0" err="1"/>
              <a:t>бұзылу</a:t>
            </a:r>
            <a:r>
              <a:rPr lang="ru-RU" sz="2800" dirty="0"/>
              <a:t> </a:t>
            </a:r>
            <a:r>
              <a:rPr lang="ru-RU" sz="2800" dirty="0" err="1"/>
              <a:t>кернеуі</a:t>
            </a:r>
            <a:r>
              <a:rPr lang="ru-RU" sz="2800" dirty="0"/>
              <a:t> </a:t>
            </a:r>
            <a:r>
              <a:rPr lang="ru-RU" sz="2800" dirty="0" err="1"/>
              <a:t>оның</a:t>
            </a:r>
            <a:r>
              <a:rPr lang="ru-RU" sz="2800" dirty="0"/>
              <a:t> </a:t>
            </a:r>
            <a:r>
              <a:rPr lang="ru-RU" sz="2800" dirty="0" err="1"/>
              <a:t>кең</a:t>
            </a:r>
            <a:r>
              <a:rPr lang="ru-RU" sz="2800" dirty="0"/>
              <a:t> </a:t>
            </a:r>
            <a:r>
              <a:rPr lang="ru-RU" sz="2800" dirty="0" err="1"/>
              <a:t>қолданылуын</a:t>
            </a:r>
            <a:r>
              <a:rPr lang="ru-RU" sz="2800" dirty="0"/>
              <a:t> </a:t>
            </a:r>
            <a:r>
              <a:rPr lang="ru-RU" sz="2800" dirty="0" err="1"/>
              <a:t>шектейді</a:t>
            </a:r>
            <a:r>
              <a:rPr lang="ru-RU" sz="2800" dirty="0"/>
              <a:t>.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F78855-0D76-9582-BCCA-2EDB1CD1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25" y="139885"/>
            <a:ext cx="4776257" cy="1750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0C7E9-3DB2-A471-0366-31190FAD7CA8}"/>
              </a:ext>
            </a:extLst>
          </p:cNvPr>
          <p:cNvSpPr txBox="1"/>
          <p:nvPr/>
        </p:nvSpPr>
        <p:spPr>
          <a:xfrm>
            <a:off x="477520" y="2469664"/>
            <a:ext cx="64144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800" b="1" dirty="0">
                <a:highlight>
                  <a:srgbClr val="00FF00"/>
                </a:highlight>
              </a:rPr>
              <a:t>База-</a:t>
            </a:r>
            <a:r>
              <a:rPr lang="ru-KZ" sz="2800" b="1" dirty="0" err="1">
                <a:highlight>
                  <a:srgbClr val="00FF00"/>
                </a:highlight>
              </a:rPr>
              <a:t>коллекторлық</a:t>
            </a:r>
            <a:r>
              <a:rPr lang="ru-KZ" sz="2800" dirty="0"/>
              <a:t> </a:t>
            </a:r>
            <a:r>
              <a:rPr lang="ru-KZ" sz="2800" dirty="0" err="1"/>
              <a:t>қосылыс</a:t>
            </a:r>
            <a:r>
              <a:rPr lang="ru-KZ" sz="2800" dirty="0"/>
              <a:t> </a:t>
            </a:r>
            <a:r>
              <a:rPr lang="ru-KZ" sz="2800" dirty="0" err="1"/>
              <a:t>негізінде</a:t>
            </a:r>
            <a:r>
              <a:rPr lang="ru-KZ" sz="2800" dirty="0"/>
              <a:t> </a:t>
            </a:r>
            <a:r>
              <a:rPr lang="ru-KZ" sz="2800" dirty="0" err="1"/>
              <a:t>құрылған</a:t>
            </a:r>
            <a:r>
              <a:rPr lang="ru-KZ" sz="2800" dirty="0"/>
              <a:t> </a:t>
            </a:r>
            <a:r>
              <a:rPr lang="ru-KZ" sz="2800" dirty="0" err="1"/>
              <a:t>конденсатордың</a:t>
            </a:r>
            <a:r>
              <a:rPr lang="ru-KZ" sz="2800" dirty="0"/>
              <a:t> </a:t>
            </a:r>
            <a:r>
              <a:rPr lang="ru-KZ" sz="2800" dirty="0" err="1"/>
              <a:t>бұзылу</a:t>
            </a:r>
            <a:r>
              <a:rPr lang="ru-KZ" sz="2800" dirty="0"/>
              <a:t> </a:t>
            </a:r>
            <a:r>
              <a:rPr lang="ru-KZ" sz="2800" dirty="0" err="1"/>
              <a:t>кернеуі</a:t>
            </a:r>
            <a:r>
              <a:rPr lang="ru-KZ" sz="2800" dirty="0"/>
              <a:t> </a:t>
            </a:r>
            <a:r>
              <a:rPr lang="ru-KZ" sz="2800" dirty="0" err="1"/>
              <a:t>жоғары</a:t>
            </a:r>
            <a:r>
              <a:rPr lang="ru-KZ" sz="2800" dirty="0"/>
              <a:t> (</a:t>
            </a:r>
            <a:r>
              <a:rPr lang="ru-KZ" sz="2800" dirty="0" err="1"/>
              <a:t>шамамен</a:t>
            </a:r>
            <a:r>
              <a:rPr lang="ru-KZ" sz="2800" dirty="0"/>
              <a:t> 50 В) </a:t>
            </a:r>
            <a:r>
              <a:rPr lang="ru-KZ" sz="2800" dirty="0" err="1"/>
              <a:t>болады</a:t>
            </a:r>
            <a:r>
              <a:rPr lang="ru-KZ" sz="2800" dirty="0"/>
              <a:t>. </a:t>
            </a:r>
            <a:r>
              <a:rPr lang="ru-KZ" sz="2800" dirty="0" err="1"/>
              <a:t>Әдетте</a:t>
            </a:r>
            <a:r>
              <a:rPr lang="ru-KZ" sz="2800" dirty="0"/>
              <a:t>,</a:t>
            </a:r>
            <a:r>
              <a:rPr lang="kk-KZ" sz="2800" dirty="0"/>
              <a:t> бұл</a:t>
            </a:r>
            <a:r>
              <a:rPr lang="ru-KZ" sz="2800" dirty="0"/>
              <a:t> </a:t>
            </a:r>
            <a:r>
              <a:rPr lang="ru-KZ" sz="2800" dirty="0" err="1"/>
              <a:t>қосылыс</a:t>
            </a:r>
            <a:r>
              <a:rPr lang="ru-KZ" sz="2800" dirty="0"/>
              <a:t> </a:t>
            </a:r>
            <a:r>
              <a:rPr lang="ru-KZ" sz="2800" dirty="0" err="1"/>
              <a:t>оның</a:t>
            </a:r>
            <a:r>
              <a:rPr lang="ru-KZ" sz="2800" dirty="0"/>
              <a:t> </a:t>
            </a:r>
            <a:r>
              <a:rPr lang="ru-KZ" sz="2800" dirty="0" err="1"/>
              <a:t>төмен</a:t>
            </a:r>
            <a:r>
              <a:rPr lang="ru-KZ" sz="2800" dirty="0"/>
              <a:t> </a:t>
            </a:r>
            <a:r>
              <a:rPr lang="ru-KZ" sz="2800" dirty="0" err="1"/>
              <a:t>кері</a:t>
            </a:r>
            <a:r>
              <a:rPr lang="ru-KZ" sz="2800" dirty="0"/>
              <a:t> </a:t>
            </a:r>
            <a:r>
              <a:rPr lang="kk-KZ" sz="2800" dirty="0"/>
              <a:t>ығысуы кезінде</a:t>
            </a:r>
            <a:r>
              <a:rPr lang="ru-KZ" sz="2800" dirty="0"/>
              <a:t> </a:t>
            </a:r>
            <a:r>
              <a:rPr lang="ru-KZ" sz="2800" dirty="0" err="1"/>
              <a:t>пайдаланылады</a:t>
            </a:r>
            <a:r>
              <a:rPr lang="ru-KZ" sz="2800" dirty="0"/>
              <a:t>, </a:t>
            </a:r>
            <a:r>
              <a:rPr lang="ru-KZ" sz="2800" dirty="0" err="1"/>
              <a:t>бірақ</a:t>
            </a:r>
            <a:r>
              <a:rPr lang="ru-KZ" sz="2800" dirty="0"/>
              <a:t> </a:t>
            </a:r>
            <a:r>
              <a:rPr lang="ru-KZ" sz="2800" dirty="0" err="1"/>
              <a:t>сонымен</a:t>
            </a:r>
            <a:r>
              <a:rPr lang="ru-KZ" sz="2800" dirty="0"/>
              <a:t> </a:t>
            </a:r>
            <a:r>
              <a:rPr lang="ru-KZ" sz="2800" dirty="0" err="1"/>
              <a:t>бірге</a:t>
            </a:r>
            <a:r>
              <a:rPr lang="ru-KZ" sz="2800" dirty="0"/>
              <a:t> </a:t>
            </a:r>
            <a:r>
              <a:rPr lang="ru-KZ" sz="2800" b="1" dirty="0">
                <a:highlight>
                  <a:srgbClr val="00FF00"/>
                </a:highlight>
              </a:rPr>
              <a:t>коллектор-</a:t>
            </a:r>
            <a:r>
              <a:rPr lang="kk-KZ" sz="2800" b="1" dirty="0">
                <a:highlight>
                  <a:srgbClr val="00FF00"/>
                </a:highlight>
              </a:rPr>
              <a:t>подложка</a:t>
            </a:r>
            <a:r>
              <a:rPr lang="ru-KZ" sz="2800" b="1" dirty="0">
                <a:highlight>
                  <a:srgbClr val="00FF00"/>
                </a:highlight>
              </a:rPr>
              <a:t> </a:t>
            </a:r>
            <a:r>
              <a:rPr lang="ru-KZ" sz="2800" dirty="0" err="1"/>
              <a:t>түйісуінің</a:t>
            </a:r>
            <a:r>
              <a:rPr lang="ru-KZ" sz="2800" dirty="0"/>
              <a:t> </a:t>
            </a:r>
            <a:r>
              <a:rPr lang="ru-KZ" sz="2800" dirty="0" err="1"/>
              <a:t>жоғары</a:t>
            </a:r>
            <a:r>
              <a:rPr lang="ru-KZ" sz="2800" dirty="0"/>
              <a:t> </a:t>
            </a:r>
            <a:r>
              <a:rPr lang="ru-KZ" sz="2800" dirty="0" err="1"/>
              <a:t>кері</a:t>
            </a:r>
            <a:r>
              <a:rPr lang="ru-KZ" sz="2800" dirty="0"/>
              <a:t> </a:t>
            </a:r>
            <a:r>
              <a:rPr lang="kk-KZ" sz="2800" dirty="0"/>
              <a:t>ығысу да қолданылады</a:t>
            </a:r>
            <a:r>
              <a:rPr lang="ru-KZ" sz="2800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E0760D-B511-54BD-A07B-DBD94590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25" y="2372198"/>
            <a:ext cx="4781868" cy="17566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08A180-F77E-D137-2589-01A5CC52C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25" y="4610985"/>
            <a:ext cx="4689555" cy="16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C64424-D7C9-6431-7E9F-715472E9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13361"/>
            <a:ext cx="8055927" cy="15849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/>
              <a:t>Кейде</a:t>
            </a:r>
            <a:r>
              <a:rPr lang="ru-RU" dirty="0"/>
              <a:t> </a:t>
            </a:r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схемаларда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аралас</a:t>
            </a:r>
            <a:r>
              <a:rPr lang="ru-RU" dirty="0">
                <a:highlight>
                  <a:srgbClr val="00FF00"/>
                </a:highlight>
              </a:rPr>
              <a:t> конденсатор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Суретте</a:t>
            </a:r>
            <a:r>
              <a:rPr lang="ru-RU" dirty="0"/>
              <a:t> параллель </a:t>
            </a:r>
            <a:r>
              <a:rPr lang="ru-RU" dirty="0" err="1"/>
              <a:t>қосылған</a:t>
            </a:r>
            <a:r>
              <a:rPr lang="ru-RU" dirty="0"/>
              <a:t> эмиттер мен </a:t>
            </a:r>
            <a:r>
              <a:rPr lang="ru-RU" dirty="0" err="1"/>
              <a:t>коллекторлық</a:t>
            </a:r>
            <a:r>
              <a:rPr lang="ru-RU" dirty="0"/>
              <a:t> </a:t>
            </a:r>
            <a:r>
              <a:rPr lang="ru-RU" dirty="0" err="1"/>
              <a:t>өтпелердің</a:t>
            </a:r>
            <a:r>
              <a:rPr lang="ru-RU" dirty="0"/>
              <a:t> </a:t>
            </a:r>
            <a:r>
              <a:rPr lang="ru-RU" dirty="0" err="1"/>
              <a:t>сыйымдылықтарына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 </a:t>
            </a:r>
            <a:r>
              <a:rPr lang="ru-RU" dirty="0" err="1"/>
              <a:t>конденсатордың</a:t>
            </a:r>
            <a:r>
              <a:rPr lang="ru-RU" dirty="0"/>
              <a:t> </a:t>
            </a:r>
            <a:r>
              <a:rPr lang="ru-RU" dirty="0" err="1"/>
              <a:t>құрылымын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347AA8-E5A8-B080-46BD-BD8779D74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336" y="314961"/>
            <a:ext cx="3672111" cy="1402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420D0-0A14-E9E3-FD6E-CA77ECC4FE35}"/>
              </a:ext>
            </a:extLst>
          </p:cNvPr>
          <p:cNvSpPr txBox="1"/>
          <p:nvPr/>
        </p:nvSpPr>
        <p:spPr>
          <a:xfrm>
            <a:off x="406400" y="2141834"/>
            <a:ext cx="11379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Биполярлы</a:t>
            </a:r>
            <a:r>
              <a:rPr lang="ru-RU" sz="2800" dirty="0"/>
              <a:t> </a:t>
            </a:r>
            <a:r>
              <a:rPr lang="ru-RU" sz="2800" dirty="0" err="1"/>
              <a:t>транзисторлық</a:t>
            </a:r>
            <a:r>
              <a:rPr lang="ru-RU" sz="2800" dirty="0"/>
              <a:t> </a:t>
            </a:r>
            <a:r>
              <a:rPr lang="ru-RU" sz="2800" dirty="0" err="1"/>
              <a:t>құрылым</a:t>
            </a:r>
            <a:r>
              <a:rPr lang="ru-RU" sz="2800" dirty="0"/>
              <a:t> </a:t>
            </a:r>
            <a:r>
              <a:rPr lang="ru-RU" sz="2800" dirty="0" err="1"/>
              <a:t>негізінде</a:t>
            </a:r>
            <a:r>
              <a:rPr lang="ru-RU" sz="2800" dirty="0"/>
              <a:t> </a:t>
            </a:r>
            <a:r>
              <a:rPr lang="ru-RU" sz="2800" dirty="0" err="1"/>
              <a:t>құрылған</a:t>
            </a:r>
            <a:r>
              <a:rPr lang="ru-RU" sz="2800" dirty="0"/>
              <a:t> </a:t>
            </a:r>
            <a:r>
              <a:rPr lang="ru-RU" sz="2800" dirty="0" err="1"/>
              <a:t>интегралды</a:t>
            </a:r>
            <a:r>
              <a:rPr lang="ru-RU" sz="2800" dirty="0"/>
              <a:t> </a:t>
            </a:r>
            <a:r>
              <a:rPr lang="ru-RU" sz="2800" dirty="0" err="1"/>
              <a:t>конденсаторлардың</a:t>
            </a:r>
            <a:r>
              <a:rPr lang="ru-RU" sz="2800" dirty="0"/>
              <a:t> </a:t>
            </a:r>
            <a:r>
              <a:rPr lang="ru-RU" sz="2800" dirty="0" err="1"/>
              <a:t>бірқатар</a:t>
            </a:r>
            <a:r>
              <a:rPr lang="ru-RU" sz="2800" dirty="0"/>
              <a:t> </a:t>
            </a:r>
            <a:r>
              <a:rPr lang="ru-RU" sz="2800" dirty="0" err="1"/>
              <a:t>кемшіліктері</a:t>
            </a:r>
            <a:r>
              <a:rPr lang="ru-RU" sz="2800" dirty="0"/>
              <a:t> бар.</a:t>
            </a:r>
            <a:endParaRPr lang="ru-KZ" sz="2800" dirty="0"/>
          </a:p>
          <a:p>
            <a:pPr marL="0" indent="0" algn="just">
              <a:buNone/>
            </a:pPr>
            <a:endParaRPr lang="ru-RU" sz="2800" dirty="0"/>
          </a:p>
          <a:p>
            <a:pPr algn="just"/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алдымен</a:t>
            </a:r>
            <a:r>
              <a:rPr lang="ru-RU" sz="2800" dirty="0"/>
              <a:t>, </a:t>
            </a:r>
            <a:r>
              <a:rPr lang="ru-RU" sz="2800" dirty="0" err="1"/>
              <a:t>мұндай</a:t>
            </a:r>
            <a:r>
              <a:rPr lang="ru-RU" sz="2800" dirty="0"/>
              <a:t> </a:t>
            </a:r>
            <a:r>
              <a:rPr lang="ru-RU" sz="2800" dirty="0" err="1"/>
              <a:t>құрылымдардың</a:t>
            </a:r>
            <a:r>
              <a:rPr lang="ru-RU" sz="2800" dirty="0"/>
              <a:t> </a:t>
            </a:r>
            <a:r>
              <a:rPr lang="ru-RU" sz="2800" dirty="0" err="1"/>
              <a:t>негізінде</a:t>
            </a:r>
            <a:r>
              <a:rPr lang="ru-RU" sz="2800" dirty="0"/>
              <a:t> </a:t>
            </a:r>
            <a:r>
              <a:rPr lang="ru-RU" sz="2800" dirty="0" err="1">
                <a:highlight>
                  <a:srgbClr val="00FF00"/>
                </a:highlight>
              </a:rPr>
              <a:t>үлкен</a:t>
            </a:r>
            <a:r>
              <a:rPr lang="ru-RU" sz="2800" dirty="0">
                <a:highlight>
                  <a:srgbClr val="00FF00"/>
                </a:highlight>
              </a:rPr>
              <a:t> </a:t>
            </a:r>
            <a:r>
              <a:rPr lang="ru-RU" sz="2800" dirty="0" err="1">
                <a:highlight>
                  <a:srgbClr val="00FF00"/>
                </a:highlight>
              </a:rPr>
              <a:t>сыйымдылықты</a:t>
            </a:r>
            <a:r>
              <a:rPr lang="ru-RU" sz="2800" dirty="0">
                <a:highlight>
                  <a:srgbClr val="00FF00"/>
                </a:highlight>
              </a:rPr>
              <a:t> </a:t>
            </a:r>
            <a:r>
              <a:rPr lang="ru-RU" sz="2800" dirty="0" err="1"/>
              <a:t>конденсаторды</a:t>
            </a:r>
            <a:r>
              <a:rPr lang="ru-RU" sz="2800" dirty="0"/>
              <a:t> </a:t>
            </a:r>
            <a:r>
              <a:rPr lang="ru-RU" sz="2800" dirty="0" err="1"/>
              <a:t>жасау</a:t>
            </a:r>
            <a:r>
              <a:rPr lang="ru-RU" sz="2800" dirty="0"/>
              <a:t> </a:t>
            </a:r>
            <a:r>
              <a:rPr lang="ru-RU" sz="2800" dirty="0" err="1"/>
              <a:t>мүмкін</a:t>
            </a:r>
            <a:r>
              <a:rPr lang="ru-RU" sz="2800" dirty="0"/>
              <a:t> </a:t>
            </a:r>
            <a:r>
              <a:rPr lang="ru-RU" sz="2800" dirty="0" err="1"/>
              <a:t>емес</a:t>
            </a:r>
            <a:r>
              <a:rPr lang="ru-RU" sz="2800" dirty="0"/>
              <a:t>. </a:t>
            </a:r>
            <a:r>
              <a:rPr lang="ru-RU" sz="2800" dirty="0" err="1"/>
              <a:t>Мұны</a:t>
            </a:r>
            <a:r>
              <a:rPr lang="ru-RU" sz="2800" dirty="0"/>
              <a:t> </a:t>
            </a:r>
            <a:r>
              <a:rPr lang="ru-RU" sz="2800" dirty="0" err="1"/>
              <a:t>істеу</a:t>
            </a:r>
            <a:r>
              <a:rPr lang="ru-RU" sz="2800" dirty="0"/>
              <a:t>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dirty="0" err="1"/>
              <a:t>субстраттың</a:t>
            </a:r>
            <a:r>
              <a:rPr lang="ru-RU" sz="2800" dirty="0"/>
              <a:t>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аймағын</a:t>
            </a:r>
            <a:r>
              <a:rPr lang="ru-RU" sz="2800" dirty="0"/>
              <a:t> </a:t>
            </a:r>
            <a:r>
              <a:rPr lang="ru-RU" sz="2800" dirty="0" err="1"/>
              <a:t>пайдалану</a:t>
            </a:r>
            <a:r>
              <a:rPr lang="ru-RU" sz="2800" dirty="0"/>
              <a:t> керек.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дизайнның</a:t>
            </a:r>
            <a:r>
              <a:rPr lang="ru-RU" sz="2800" dirty="0"/>
              <a:t> </a:t>
            </a:r>
            <a:r>
              <a:rPr lang="ru-RU" sz="2800" dirty="0" err="1"/>
              <a:t>конденсаторлары</a:t>
            </a:r>
            <a:r>
              <a:rPr lang="ru-RU" sz="2800" dirty="0"/>
              <a:t> </a:t>
            </a:r>
            <a:r>
              <a:rPr lang="ru-RU" sz="2800" dirty="0" err="1"/>
              <a:t>төмен</a:t>
            </a:r>
            <a:r>
              <a:rPr lang="ru-RU" sz="2800" dirty="0"/>
              <a:t> </a:t>
            </a:r>
            <a:r>
              <a:rPr lang="ru-RU" sz="2800" dirty="0" err="1"/>
              <a:t>факторына</a:t>
            </a:r>
            <a:r>
              <a:rPr lang="ru-RU" sz="2800" dirty="0"/>
              <a:t> </a:t>
            </a:r>
            <a:r>
              <a:rPr lang="ru-RU" sz="2800" dirty="0" err="1"/>
              <a:t>ие</a:t>
            </a:r>
            <a:r>
              <a:rPr lang="ru-RU" sz="2800" dirty="0"/>
              <a:t> (</a:t>
            </a:r>
            <a:r>
              <a:rPr lang="ru-RU" sz="2800" dirty="0">
                <a:highlight>
                  <a:srgbClr val="00FF00"/>
                </a:highlight>
              </a:rPr>
              <a:t>добротность</a:t>
            </a:r>
            <a:r>
              <a:rPr lang="ru-RU" sz="2800" dirty="0"/>
              <a:t>). </a:t>
            </a:r>
            <a:r>
              <a:rPr lang="ru-RU" sz="2800" dirty="0" err="1"/>
              <a:t>Мұндай</a:t>
            </a:r>
            <a:r>
              <a:rPr lang="ru-RU" sz="2800" dirty="0"/>
              <a:t> </a:t>
            </a:r>
            <a:r>
              <a:rPr lang="ru-RU" sz="2800" dirty="0" err="1"/>
              <a:t>конденсаторлар</a:t>
            </a:r>
            <a:r>
              <a:rPr lang="ru-RU" sz="2800" dirty="0"/>
              <a:t> </a:t>
            </a:r>
            <a:r>
              <a:rPr lang="en-US" sz="2800" dirty="0"/>
              <a:t>n-p </a:t>
            </a:r>
            <a:r>
              <a:rPr lang="ru-RU" sz="2800" dirty="0" err="1"/>
              <a:t>өткеліндегі</a:t>
            </a:r>
            <a:r>
              <a:rPr lang="ru-RU" sz="2800" dirty="0"/>
              <a:t> </a:t>
            </a:r>
            <a:r>
              <a:rPr lang="ru-RU" sz="2800" dirty="0" err="1"/>
              <a:t>кері</a:t>
            </a:r>
            <a:r>
              <a:rPr lang="ru-RU" sz="2800" dirty="0"/>
              <a:t> </a:t>
            </a:r>
            <a:r>
              <a:rPr lang="ru-RU" sz="2800" dirty="0" err="1"/>
              <a:t>кернеуге</a:t>
            </a:r>
            <a:r>
              <a:rPr lang="ru-RU" sz="2800" dirty="0"/>
              <a:t> </a:t>
            </a:r>
            <a:r>
              <a:rPr lang="ru-RU" sz="2800" dirty="0" err="1"/>
              <a:t>сәйкес</a:t>
            </a:r>
            <a:r>
              <a:rPr lang="ru-RU" sz="2800" dirty="0"/>
              <a:t> </a:t>
            </a:r>
            <a:r>
              <a:rPr lang="ru-RU" sz="2800" dirty="0" err="1"/>
              <a:t>келетін</a:t>
            </a:r>
            <a:r>
              <a:rPr lang="ru-RU" sz="2800" dirty="0"/>
              <a:t> </a:t>
            </a:r>
            <a:r>
              <a:rPr lang="ru-RU" sz="2800" dirty="0" err="1"/>
              <a:t>кернеудің</a:t>
            </a:r>
            <a:r>
              <a:rPr lang="ru-RU" sz="2800" dirty="0"/>
              <a:t> тек </a:t>
            </a:r>
            <a:r>
              <a:rPr lang="ru-RU" sz="2800" dirty="0" err="1">
                <a:highlight>
                  <a:srgbClr val="00FF00"/>
                </a:highlight>
              </a:rPr>
              <a:t>бір</a:t>
            </a:r>
            <a:r>
              <a:rPr lang="ru-RU" sz="2800" dirty="0">
                <a:highlight>
                  <a:srgbClr val="00FF00"/>
                </a:highlight>
              </a:rPr>
              <a:t> </a:t>
            </a:r>
            <a:r>
              <a:rPr lang="ru-RU" sz="2800" dirty="0" err="1">
                <a:highlight>
                  <a:srgbClr val="00FF00"/>
                </a:highlight>
              </a:rPr>
              <a:t>полярлығымен</a:t>
            </a:r>
            <a:r>
              <a:rPr lang="ru-RU" sz="2800" dirty="0">
                <a:highlight>
                  <a:srgbClr val="00FF00"/>
                </a:highlight>
              </a:rPr>
              <a:t> </a:t>
            </a:r>
            <a:r>
              <a:rPr lang="ru-RU" sz="2800" dirty="0" err="1"/>
              <a:t>жұмыс</a:t>
            </a:r>
            <a:r>
              <a:rPr lang="ru-RU" sz="2800" dirty="0"/>
              <a:t> </a:t>
            </a:r>
            <a:r>
              <a:rPr lang="ru-RU" sz="2800" dirty="0" err="1"/>
              <a:t>істей</a:t>
            </a:r>
            <a:r>
              <a:rPr lang="ru-RU" sz="2800" dirty="0"/>
              <a:t> </a:t>
            </a:r>
            <a:r>
              <a:rPr lang="ru-RU" sz="2800" dirty="0" err="1"/>
              <a:t>алады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олардың</a:t>
            </a:r>
            <a:r>
              <a:rPr lang="ru-RU" sz="2800" dirty="0"/>
              <a:t> </a:t>
            </a:r>
            <a:r>
              <a:rPr lang="ru-RU" sz="2800" dirty="0" err="1"/>
              <a:t>сыйымдылығы</a:t>
            </a:r>
            <a:r>
              <a:rPr lang="ru-RU" sz="2800" dirty="0"/>
              <a:t> </a:t>
            </a:r>
            <a:r>
              <a:rPr lang="ru-RU" sz="2800" dirty="0" err="1"/>
              <a:t>қолданылатын</a:t>
            </a:r>
            <a:r>
              <a:rPr lang="ru-RU" sz="2800" dirty="0"/>
              <a:t> </a:t>
            </a:r>
            <a:r>
              <a:rPr lang="ru-RU" sz="2800" dirty="0" err="1">
                <a:highlight>
                  <a:srgbClr val="00FF00"/>
                </a:highlight>
              </a:rPr>
              <a:t>кернеуге</a:t>
            </a:r>
            <a:r>
              <a:rPr lang="ru-RU" sz="2800" dirty="0">
                <a:highlight>
                  <a:srgbClr val="00FF00"/>
                </a:highlight>
              </a:rPr>
              <a:t> </a:t>
            </a:r>
            <a:r>
              <a:rPr lang="ru-RU" sz="2800" dirty="0" err="1">
                <a:highlight>
                  <a:srgbClr val="00FF00"/>
                </a:highlight>
              </a:rPr>
              <a:t>тікелей</a:t>
            </a:r>
            <a:r>
              <a:rPr lang="ru-RU" sz="2800" dirty="0">
                <a:highlight>
                  <a:srgbClr val="00FF00"/>
                </a:highlight>
              </a:rPr>
              <a:t> </a:t>
            </a:r>
            <a:r>
              <a:rPr lang="ru-RU" sz="2800" dirty="0" err="1">
                <a:highlight>
                  <a:srgbClr val="00FF00"/>
                </a:highlight>
              </a:rPr>
              <a:t>тәуелді</a:t>
            </a:r>
            <a:r>
              <a:rPr lang="ru-RU" sz="2800" dirty="0"/>
              <a:t>.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52465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1EB0-5306-5DBA-68D2-60A03EE5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4635"/>
            <a:ext cx="10515600" cy="1325563"/>
          </a:xfrm>
        </p:spPr>
        <p:txBody>
          <a:bodyPr/>
          <a:lstStyle/>
          <a:p>
            <a:r>
              <a:rPr lang="kk-KZ" dirty="0"/>
              <a:t>МДП конденсаторлар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618AA-0E9C-B069-F85E-2CCE9329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883920"/>
            <a:ext cx="8493760" cy="59029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Диффузиялық</a:t>
            </a:r>
            <a:r>
              <a:rPr lang="ru-RU" dirty="0"/>
              <a:t> </a:t>
            </a:r>
            <a:r>
              <a:rPr lang="ru-RU" dirty="0" err="1"/>
              <a:t>конденсаторлардың</a:t>
            </a:r>
            <a:r>
              <a:rPr lang="ru-RU" dirty="0"/>
              <a:t> </a:t>
            </a:r>
            <a:r>
              <a:rPr lang="ru-RU" dirty="0" err="1"/>
              <a:t>кемшіліктерін</a:t>
            </a:r>
            <a:r>
              <a:rPr lang="ru-RU" dirty="0"/>
              <a:t> </a:t>
            </a:r>
            <a:r>
              <a:rPr lang="ru-RU" dirty="0" err="1"/>
              <a:t>тізбекте</a:t>
            </a:r>
            <a:r>
              <a:rPr lang="ru-RU" dirty="0"/>
              <a:t> </a:t>
            </a:r>
            <a:r>
              <a:rPr lang="en-US" dirty="0"/>
              <a:t>MOS </a:t>
            </a:r>
            <a:r>
              <a:rPr lang="ru-RU" dirty="0" err="1"/>
              <a:t>конденсаторының</a:t>
            </a:r>
            <a:r>
              <a:rPr lang="ru-RU" dirty="0"/>
              <a:t> </a:t>
            </a:r>
            <a:r>
              <a:rPr lang="ru-RU" dirty="0" err="1"/>
              <a:t>конструкциясын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жоюға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en-US" dirty="0"/>
              <a:t>M</a:t>
            </a:r>
            <a:r>
              <a:rPr lang="kk-KZ" dirty="0"/>
              <a:t>О</a:t>
            </a:r>
            <a:r>
              <a:rPr lang="en-US" dirty="0"/>
              <a:t>S </a:t>
            </a:r>
            <a:r>
              <a:rPr lang="ru-RU" dirty="0" err="1"/>
              <a:t>конденсаторының</a:t>
            </a:r>
            <a:r>
              <a:rPr lang="ru-RU" dirty="0"/>
              <a:t> </a:t>
            </a:r>
            <a:r>
              <a:rPr lang="ru-RU" dirty="0" err="1"/>
              <a:t>пластиналарының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/>
              <a:t>қалыңдығы</a:t>
            </a:r>
            <a:r>
              <a:rPr lang="ru-RU" dirty="0"/>
              <a:t> 0,3 - 1 мкм </a:t>
            </a:r>
            <a:r>
              <a:rPr lang="ru-RU" dirty="0" err="1"/>
              <a:t>болатын</a:t>
            </a:r>
            <a:r>
              <a:rPr lang="ru-RU" dirty="0"/>
              <a:t> эмиттер </a:t>
            </a:r>
            <a:r>
              <a:rPr lang="en-US" dirty="0"/>
              <a:t>n + </a:t>
            </a:r>
            <a:r>
              <a:rPr lang="ru-RU" dirty="0" err="1"/>
              <a:t>қабаты</a:t>
            </a:r>
            <a:r>
              <a:rPr lang="ru-RU" dirty="0"/>
              <a:t>, </a:t>
            </a:r>
            <a:r>
              <a:rPr lang="ru-RU" dirty="0" err="1"/>
              <a:t>екіншісі</a:t>
            </a:r>
            <a:r>
              <a:rPr lang="ru-RU" dirty="0"/>
              <a:t> металл </a:t>
            </a:r>
            <a:r>
              <a:rPr lang="ru-RU" dirty="0" err="1"/>
              <a:t>қабаты</a:t>
            </a:r>
            <a:r>
              <a:rPr lang="ru-RU" dirty="0"/>
              <a:t>, ал диэлектрик кремний </a:t>
            </a:r>
            <a:r>
              <a:rPr lang="ru-RU" dirty="0" err="1"/>
              <a:t>диоксиді</a:t>
            </a:r>
            <a:r>
              <a:rPr lang="ru-RU" dirty="0"/>
              <a:t> </a:t>
            </a:r>
            <a:r>
              <a:rPr lang="ru-RU" dirty="0" err="1"/>
              <a:t>қабаты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Конденсатордың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пластинасының</a:t>
            </a:r>
            <a:r>
              <a:rPr lang="ru-RU" dirty="0"/>
              <a:t> </a:t>
            </a:r>
            <a:r>
              <a:rPr lang="ru-RU" dirty="0" err="1"/>
              <a:t>қызметін</a:t>
            </a:r>
            <a:r>
              <a:rPr lang="ru-RU" dirty="0"/>
              <a:t> </a:t>
            </a:r>
            <a:r>
              <a:rPr lang="ru-RU" dirty="0" err="1"/>
              <a:t>атқаратын</a:t>
            </a:r>
            <a:r>
              <a:rPr lang="ru-RU" dirty="0"/>
              <a:t> эмиттер </a:t>
            </a:r>
            <a:r>
              <a:rPr lang="en-US" dirty="0"/>
              <a:t>n+ </a:t>
            </a:r>
            <a:r>
              <a:rPr lang="ru-RU" dirty="0" err="1"/>
              <a:t>қабатының</a:t>
            </a:r>
            <a:r>
              <a:rPr lang="ru-RU" dirty="0"/>
              <a:t> </a:t>
            </a:r>
            <a:r>
              <a:rPr lang="ru-RU" dirty="0" err="1"/>
              <a:t>үстінде</a:t>
            </a:r>
            <a:r>
              <a:rPr lang="ru-RU" dirty="0"/>
              <a:t> </a:t>
            </a:r>
            <a:r>
              <a:rPr lang="en-US" dirty="0"/>
              <a:t>SiO2 </a:t>
            </a:r>
            <a:r>
              <a:rPr lang="ru-RU" dirty="0" err="1"/>
              <a:t>кремнийінің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ru-RU" dirty="0" err="1"/>
              <a:t>қабаты</a:t>
            </a:r>
            <a:r>
              <a:rPr lang="ru-RU" dirty="0"/>
              <a:t> </a:t>
            </a:r>
            <a:r>
              <a:rPr lang="ru-RU" dirty="0" err="1"/>
              <a:t>өсіріледі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жоғарғы</a:t>
            </a:r>
            <a:r>
              <a:rPr lang="ru-RU" dirty="0"/>
              <a:t> металл пластина </a:t>
            </a:r>
            <a:r>
              <a:rPr lang="ru-RU" dirty="0" err="1"/>
              <a:t>тұндырылады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конденсатор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микросұлбаларда</a:t>
            </a:r>
            <a:r>
              <a:rPr lang="ru-RU" dirty="0"/>
              <a:t> </a:t>
            </a: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процестің</a:t>
            </a:r>
            <a:r>
              <a:rPr lang="ru-RU" dirty="0"/>
              <a:t> </a:t>
            </a:r>
            <a:r>
              <a:rPr lang="ru-RU" dirty="0" err="1"/>
              <a:t>аздап</a:t>
            </a:r>
            <a:r>
              <a:rPr lang="ru-RU" dirty="0"/>
              <a:t> </a:t>
            </a:r>
            <a:r>
              <a:rPr lang="ru-RU" dirty="0" err="1"/>
              <a:t>күрделенуімен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 (</a:t>
            </a:r>
            <a:r>
              <a:rPr lang="ru-RU" dirty="0" err="1"/>
              <a:t>диэлектрлік</a:t>
            </a:r>
            <a:r>
              <a:rPr lang="ru-RU" dirty="0"/>
              <a:t>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литография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тотығу</a:t>
            </a:r>
            <a:r>
              <a:rPr lang="ru-RU" dirty="0"/>
              <a:t> </a:t>
            </a:r>
            <a:r>
              <a:rPr lang="ru-RU" dirty="0" err="1"/>
              <a:t>операциялары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). </a:t>
            </a:r>
            <a:r>
              <a:rPr lang="en-US" dirty="0"/>
              <a:t>n+ </a:t>
            </a:r>
            <a:r>
              <a:rPr lang="ru-RU" dirty="0" err="1"/>
              <a:t>қабаты</a:t>
            </a:r>
            <a:r>
              <a:rPr lang="ru-RU" dirty="0"/>
              <a:t> </a:t>
            </a:r>
            <a:r>
              <a:rPr lang="ru-RU" dirty="0" err="1"/>
              <a:t>биполярлы</a:t>
            </a:r>
            <a:r>
              <a:rPr lang="ru-RU" dirty="0"/>
              <a:t> </a:t>
            </a:r>
            <a:r>
              <a:rPr lang="ru-RU" dirty="0" err="1"/>
              <a:t>транзисторлардың</a:t>
            </a:r>
            <a:r>
              <a:rPr lang="ru-RU" dirty="0"/>
              <a:t> </a:t>
            </a:r>
            <a:r>
              <a:rPr lang="ru-RU" dirty="0" err="1"/>
              <a:t>эмитенттері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en-US" dirty="0"/>
              <a:t>n-</a:t>
            </a:r>
            <a:r>
              <a:rPr lang="ru-RU" dirty="0" err="1"/>
              <a:t>арналы</a:t>
            </a:r>
            <a:r>
              <a:rPr lang="ru-RU" dirty="0"/>
              <a:t> </a:t>
            </a:r>
            <a:r>
              <a:rPr lang="en-US" dirty="0"/>
              <a:t>M</a:t>
            </a:r>
            <a:r>
              <a:rPr lang="kk-KZ" dirty="0"/>
              <a:t>О</a:t>
            </a:r>
            <a:r>
              <a:rPr lang="en-US" dirty="0"/>
              <a:t>S </a:t>
            </a:r>
            <a:r>
              <a:rPr lang="ru-RU" dirty="0" err="1"/>
              <a:t>транзисторларының</a:t>
            </a:r>
            <a:r>
              <a:rPr lang="ru-RU" dirty="0"/>
              <a:t> </a:t>
            </a:r>
            <a:r>
              <a:rPr lang="ru-RU" dirty="0" err="1"/>
              <a:t>истоктары</a:t>
            </a:r>
            <a:r>
              <a:rPr lang="ru-RU" dirty="0"/>
              <a:t> мен </a:t>
            </a:r>
            <a:r>
              <a:rPr lang="ru-RU" dirty="0" err="1"/>
              <a:t>стоктары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қоспалау</a:t>
            </a:r>
            <a:r>
              <a:rPr lang="ru-RU" dirty="0"/>
              <a:t> </a:t>
            </a:r>
            <a:r>
              <a:rPr lang="ru-RU" dirty="0" err="1"/>
              <a:t>операциясы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 </a:t>
            </a:r>
            <a:r>
              <a:rPr lang="ru-RU" dirty="0" err="1"/>
              <a:t>Конденсатордың</a:t>
            </a:r>
            <a:r>
              <a:rPr lang="ru-RU" dirty="0"/>
              <a:t> </a:t>
            </a:r>
            <a:r>
              <a:rPr lang="ru-RU" dirty="0" err="1"/>
              <a:t>топологиялық</a:t>
            </a:r>
            <a:r>
              <a:rPr lang="ru-RU" dirty="0"/>
              <a:t> </a:t>
            </a:r>
            <a:r>
              <a:rPr lang="ru-RU" dirty="0" err="1"/>
              <a:t>конфигурациясы</a:t>
            </a:r>
            <a:r>
              <a:rPr lang="ru-RU" dirty="0"/>
              <a:t> </a:t>
            </a:r>
            <a:r>
              <a:rPr lang="ru-RU" dirty="0" err="1"/>
              <a:t>шаршы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тікбұрышты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40F9F2-A756-7A91-CF3F-FEEF3CD25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724" y="1085204"/>
            <a:ext cx="3516276" cy="4237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F9E3D-F42C-FF52-0F9C-7D15D906524E}"/>
              </a:ext>
            </a:extLst>
          </p:cNvPr>
          <p:cNvSpPr txBox="1"/>
          <p:nvPr/>
        </p:nvSpPr>
        <p:spPr>
          <a:xfrm>
            <a:off x="9215948" y="5322914"/>
            <a:ext cx="2234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Структура и топология интегрального МОП-конденсатора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2049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291D10-43EE-984C-6748-F160DC65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"/>
            <a:ext cx="10515600" cy="5983923"/>
          </a:xfrm>
        </p:spPr>
        <p:txBody>
          <a:bodyPr/>
          <a:lstStyle/>
          <a:p>
            <a:pPr algn="just"/>
            <a:r>
              <a:rPr lang="en-US" dirty="0"/>
              <a:t>MOS </a:t>
            </a:r>
            <a:r>
              <a:rPr lang="ru-RU" dirty="0" err="1"/>
              <a:t>конденсаторларының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артықшылығы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пластиналардағы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кернеу</a:t>
            </a:r>
            <a:r>
              <a:rPr lang="ru-RU" dirty="0"/>
              <a:t> </a:t>
            </a:r>
            <a:r>
              <a:rPr lang="ru-RU" dirty="0" err="1"/>
              <a:t>полярлығымен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істеу</a:t>
            </a:r>
            <a:r>
              <a:rPr lang="ru-RU" dirty="0"/>
              <a:t> </a:t>
            </a:r>
            <a:r>
              <a:rPr lang="ru-RU" dirty="0" err="1"/>
              <a:t>мүмкіндігі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ерекшелігі</a:t>
            </a:r>
            <a:r>
              <a:rPr lang="ru-RU" dirty="0"/>
              <a:t> - </a:t>
            </a:r>
            <a:r>
              <a:rPr lang="ru-RU" dirty="0" err="1"/>
              <a:t>сыйымдылықтың</a:t>
            </a:r>
            <a:r>
              <a:rPr lang="ru-RU" dirty="0"/>
              <a:t> </a:t>
            </a:r>
            <a:r>
              <a:rPr lang="ru-RU" dirty="0" err="1"/>
              <a:t>номиналды</a:t>
            </a:r>
            <a:r>
              <a:rPr lang="ru-RU" dirty="0"/>
              <a:t> </a:t>
            </a:r>
            <a:r>
              <a:rPr lang="ru-RU" dirty="0" err="1"/>
              <a:t>мәнінің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кернеуден</a:t>
            </a:r>
            <a:r>
              <a:rPr lang="ru-RU" dirty="0"/>
              <a:t> </a:t>
            </a:r>
            <a:r>
              <a:rPr lang="ru-RU" dirty="0" err="1"/>
              <a:t>тәуелсіздігі</a:t>
            </a:r>
            <a:r>
              <a:rPr lang="ru-RU" dirty="0"/>
              <a:t>. </a:t>
            </a:r>
          </a:p>
          <a:p>
            <a:pPr algn="just"/>
            <a:r>
              <a:rPr lang="en-US" dirty="0"/>
              <a:t>M</a:t>
            </a:r>
            <a:r>
              <a:rPr lang="kk-KZ" dirty="0"/>
              <a:t>О</a:t>
            </a:r>
            <a:r>
              <a:rPr lang="en-US" dirty="0"/>
              <a:t>S </a:t>
            </a:r>
            <a:r>
              <a:rPr lang="ru-RU" dirty="0" err="1"/>
              <a:t>конденсаторларының</a:t>
            </a:r>
            <a:r>
              <a:rPr lang="ru-RU" dirty="0"/>
              <a:t> сапа </a:t>
            </a:r>
            <a:r>
              <a:rPr lang="ru-RU" dirty="0" err="1"/>
              <a:t>коэффициенті</a:t>
            </a:r>
            <a:r>
              <a:rPr lang="ru-RU" dirty="0"/>
              <a:t> </a:t>
            </a:r>
            <a:r>
              <a:rPr lang="ru-RU" dirty="0" err="1"/>
              <a:t>биполярлы</a:t>
            </a:r>
            <a:r>
              <a:rPr lang="ru-RU" dirty="0"/>
              <a:t> </a:t>
            </a:r>
            <a:r>
              <a:rPr lang="ru-RU" dirty="0" err="1"/>
              <a:t>транзисторлық</a:t>
            </a:r>
            <a:r>
              <a:rPr lang="ru-RU" dirty="0"/>
              <a:t> </a:t>
            </a:r>
            <a:r>
              <a:rPr lang="ru-RU" dirty="0" err="1"/>
              <a:t>құрылымдарда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конденсаторлардың</a:t>
            </a:r>
            <a:r>
              <a:rPr lang="ru-RU" dirty="0"/>
              <a:t> сапа </a:t>
            </a:r>
            <a:r>
              <a:rPr lang="ru-RU" dirty="0" err="1"/>
              <a:t>коэффициентінен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асып</a:t>
            </a:r>
            <a:r>
              <a:rPr lang="ru-RU" dirty="0"/>
              <a:t> </a:t>
            </a:r>
            <a:r>
              <a:rPr lang="ru-RU" dirty="0" err="1"/>
              <a:t>түседі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1625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EA021-F72F-8A57-2092-318B09BF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Негізгі қолданылған әдебиеттер мен сілтемелер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369F71-595D-8827-FAA6-C5F6A42201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238579"/>
            <a:ext cx="10515600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Т.В. </a:t>
            </a:r>
            <a:r>
              <a:rPr lang="ru-RU" sz="3200" dirty="0" err="1"/>
              <a:t>Свистова</a:t>
            </a:r>
            <a:r>
              <a:rPr lang="ru-RU" sz="3200" dirty="0"/>
              <a:t>. ОСНОВЫ МИКРОЭЛЕКТРОНИКИ, 2017</a:t>
            </a:r>
            <a:endParaRPr lang="en-US" sz="3200" dirty="0"/>
          </a:p>
          <a:p>
            <a:r>
              <a:rPr lang="en-US" sz="3200" dirty="0">
                <a:hlinkClick r:id="rId2"/>
              </a:rPr>
              <a:t>https://miscircuitos.com/types-of-capacitors-available-to-integrate-on-chip-in-vsli/</a:t>
            </a:r>
            <a:r>
              <a:rPr lang="en-US" sz="3200" dirty="0"/>
              <a:t> </a:t>
            </a:r>
          </a:p>
          <a:p>
            <a:r>
              <a:rPr lang="en-US" sz="3200" dirty="0">
                <a:hlinkClick r:id="rId3"/>
              </a:rPr>
              <a:t>https://miscircuitos.com/an-overview-of-on-chip-inductors-for-integrated-circuits-ic-types-pro-cons/</a:t>
            </a:r>
            <a:r>
              <a:rPr lang="en-US" sz="3200" dirty="0"/>
              <a:t> 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194089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6A2C83-10A6-EF4C-D033-7A582A9A6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709603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Гибридті микросұлбаның пленкалық конденсаторының құрылымы және оның жоғарғы көрінісі суретте көрсетілген.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C8C54-6E74-BDCC-1A3A-42DC2CBDB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479867"/>
            <a:ext cx="8016974" cy="2868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3C4F70-2A67-C122-4124-F41A4F98EEBD}"/>
              </a:ext>
            </a:extLst>
          </p:cNvPr>
          <p:cNvSpPr txBox="1"/>
          <p:nvPr/>
        </p:nvSpPr>
        <p:spPr>
          <a:xfrm>
            <a:off x="8027228" y="2105561"/>
            <a:ext cx="39818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Жұқа</a:t>
            </a:r>
            <a:r>
              <a:rPr lang="ru-RU" sz="2000" dirty="0"/>
              <a:t> </a:t>
            </a:r>
            <a:r>
              <a:rPr lang="ru-RU" sz="2000" dirty="0" err="1"/>
              <a:t>пленкалы</a:t>
            </a:r>
            <a:r>
              <a:rPr lang="ru-RU" sz="2000" dirty="0"/>
              <a:t> </a:t>
            </a:r>
            <a:r>
              <a:rPr lang="ru-RU" sz="2000" dirty="0" err="1"/>
              <a:t>конденсатордың</a:t>
            </a:r>
            <a:r>
              <a:rPr lang="ru-RU" sz="2000" dirty="0"/>
              <a:t> </a:t>
            </a:r>
            <a:r>
              <a:rPr lang="ru-RU" sz="2000" dirty="0" err="1"/>
              <a:t>құрылымы</a:t>
            </a:r>
            <a:r>
              <a:rPr lang="ru-RU" sz="2000" dirty="0"/>
              <a:t> (а) мен </a:t>
            </a:r>
            <a:r>
              <a:rPr lang="ru-RU" sz="2000" dirty="0" err="1"/>
              <a:t>үстіңгі</a:t>
            </a:r>
            <a:r>
              <a:rPr lang="ru-RU" sz="2000" dirty="0"/>
              <a:t> </a:t>
            </a:r>
            <a:r>
              <a:rPr lang="ru-RU" sz="2000" dirty="0" err="1"/>
              <a:t>көрінісі</a:t>
            </a:r>
            <a:r>
              <a:rPr lang="ru-RU" sz="2000" dirty="0"/>
              <a:t> (б) : 1 - подложка, 2 и 4 - металл </a:t>
            </a:r>
            <a:r>
              <a:rPr lang="ru-RU" sz="2000" dirty="0" err="1"/>
              <a:t>астары</a:t>
            </a:r>
            <a:r>
              <a:rPr lang="ru-RU" sz="2000" dirty="0"/>
              <a:t>, 3 – </a:t>
            </a:r>
            <a:r>
              <a:rPr lang="ru-RU" sz="2000" dirty="0" err="1"/>
              <a:t>диэлектрлік</a:t>
            </a:r>
            <a:r>
              <a:rPr lang="ru-RU" sz="2000" dirty="0"/>
              <a:t> </a:t>
            </a:r>
            <a:r>
              <a:rPr lang="ru-RU" sz="2000" dirty="0" err="1"/>
              <a:t>қабат</a:t>
            </a:r>
            <a:endParaRPr lang="ru-KZ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E0C5E-7B21-4934-5410-458FDFC93B67}"/>
              </a:ext>
            </a:extLst>
          </p:cNvPr>
          <p:cNvSpPr txBox="1"/>
          <p:nvPr/>
        </p:nvSpPr>
        <p:spPr>
          <a:xfrm>
            <a:off x="690880" y="4636314"/>
            <a:ext cx="1107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/>
              <a:t>Кремний </a:t>
            </a:r>
            <a:r>
              <a:rPr lang="ru-KZ" sz="2400" dirty="0" err="1"/>
              <a:t>жартылай</a:t>
            </a:r>
            <a:r>
              <a:rPr lang="ru-KZ" sz="2400" dirty="0"/>
              <a:t> </a:t>
            </a:r>
            <a:r>
              <a:rPr lang="ru-KZ" sz="2400" dirty="0" err="1"/>
              <a:t>өткізгішті</a:t>
            </a:r>
            <a:r>
              <a:rPr lang="ru-KZ" sz="2400" dirty="0"/>
              <a:t> </a:t>
            </a:r>
            <a:r>
              <a:rPr lang="kk-KZ" sz="2400" dirty="0"/>
              <a:t>ИС-да</a:t>
            </a:r>
            <a:r>
              <a:rPr lang="ru-KZ" sz="2400" dirty="0"/>
              <a:t> </a:t>
            </a:r>
            <a:r>
              <a:rPr lang="ru-KZ" sz="2400" dirty="0" err="1"/>
              <a:t>жұқа</a:t>
            </a:r>
            <a:r>
              <a:rPr lang="ru-KZ" sz="2400" dirty="0"/>
              <a:t> </a:t>
            </a:r>
            <a:r>
              <a:rPr lang="ru-KZ" sz="2400" dirty="0" err="1"/>
              <a:t>қабықшалы</a:t>
            </a:r>
            <a:r>
              <a:rPr lang="ru-KZ" sz="2400" dirty="0"/>
              <a:t> </a:t>
            </a:r>
            <a:r>
              <a:rPr lang="ru-KZ" sz="2400" dirty="0" err="1"/>
              <a:t>конденсаторлар</a:t>
            </a:r>
            <a:r>
              <a:rPr lang="ru-KZ" sz="2400" dirty="0"/>
              <a:t> SiO2 </a:t>
            </a:r>
            <a:r>
              <a:rPr lang="ru-KZ" sz="2400" dirty="0" err="1"/>
              <a:t>қабатымен</a:t>
            </a:r>
            <a:r>
              <a:rPr lang="ru-KZ" sz="2400" dirty="0"/>
              <a:t> </a:t>
            </a:r>
            <a:r>
              <a:rPr lang="ru-KZ" sz="2400" dirty="0" err="1"/>
              <a:t>қапталған</a:t>
            </a:r>
            <a:r>
              <a:rPr lang="ru-KZ" sz="2400" dirty="0"/>
              <a:t> </a:t>
            </a:r>
            <a:r>
              <a:rPr lang="ru-KZ" sz="2400" dirty="0" err="1"/>
              <a:t>пластинкалардың</a:t>
            </a:r>
            <a:r>
              <a:rPr lang="ru-KZ" sz="2400" dirty="0"/>
              <a:t> </a:t>
            </a:r>
            <a:r>
              <a:rPr lang="ru-KZ" sz="2400" dirty="0" err="1"/>
              <a:t>бетінде</a:t>
            </a:r>
            <a:r>
              <a:rPr lang="ru-KZ" sz="2400" dirty="0"/>
              <a:t> </a:t>
            </a:r>
            <a:r>
              <a:rPr lang="ru-KZ" sz="2400" dirty="0" err="1"/>
              <a:t>түзіледі</a:t>
            </a:r>
            <a:r>
              <a:rPr lang="ru-KZ" sz="2400" dirty="0"/>
              <a:t>, ал галлий </a:t>
            </a:r>
            <a:r>
              <a:rPr lang="ru-KZ" sz="2400" dirty="0" err="1"/>
              <a:t>арсенидінің</a:t>
            </a:r>
            <a:r>
              <a:rPr lang="kk-KZ" sz="2400" dirty="0"/>
              <a:t> ИС-да</a:t>
            </a:r>
            <a:r>
              <a:rPr lang="ru-KZ" sz="2400" dirty="0"/>
              <a:t> </a:t>
            </a:r>
            <a:r>
              <a:rPr lang="ru-KZ" sz="2400" dirty="0" err="1"/>
              <a:t>олар</a:t>
            </a:r>
            <a:r>
              <a:rPr lang="ru-KZ" sz="2400" dirty="0"/>
              <a:t> </a:t>
            </a:r>
            <a:r>
              <a:rPr lang="ru-KZ" sz="2400" dirty="0" err="1"/>
              <a:t>тікелей</a:t>
            </a:r>
            <a:r>
              <a:rPr lang="ru-KZ" sz="2400" dirty="0"/>
              <a:t> </a:t>
            </a:r>
            <a:r>
              <a:rPr lang="kk-KZ" sz="2400" dirty="0"/>
              <a:t>легірленбеген</a:t>
            </a:r>
            <a:r>
              <a:rPr lang="ru-KZ" sz="2400" dirty="0"/>
              <a:t> </a:t>
            </a:r>
            <a:r>
              <a:rPr lang="ru-KZ" sz="2400" dirty="0" err="1"/>
              <a:t>субстраттың</a:t>
            </a:r>
            <a:r>
              <a:rPr lang="ru-KZ" sz="2400" dirty="0"/>
              <a:t> </a:t>
            </a:r>
            <a:r>
              <a:rPr lang="ru-KZ" sz="2400" dirty="0" err="1"/>
              <a:t>бетінде</a:t>
            </a:r>
            <a:r>
              <a:rPr lang="ru-KZ" sz="2400" dirty="0"/>
              <a:t> </a:t>
            </a:r>
            <a:r>
              <a:rPr lang="ru-KZ" sz="2400" dirty="0" err="1"/>
              <a:t>қалыптасады</a:t>
            </a:r>
            <a:r>
              <a:rPr lang="ru-KZ" sz="2400" dirty="0"/>
              <a:t>. Диэлектрик </a:t>
            </a:r>
            <a:r>
              <a:rPr lang="ru-KZ" sz="2400" dirty="0" err="1"/>
              <a:t>ретінде</a:t>
            </a:r>
            <a:r>
              <a:rPr lang="ru-KZ" sz="2400" dirty="0"/>
              <a:t> </a:t>
            </a:r>
            <a:r>
              <a:rPr lang="ru-KZ" sz="2400" dirty="0" err="1"/>
              <a:t>химиялық</a:t>
            </a:r>
            <a:r>
              <a:rPr lang="ru-KZ" sz="2400" dirty="0"/>
              <a:t> </a:t>
            </a:r>
            <a:r>
              <a:rPr lang="ru-KZ" sz="2400" dirty="0" err="1"/>
              <a:t>бумен</a:t>
            </a:r>
            <a:r>
              <a:rPr lang="ru-KZ" sz="2400" dirty="0"/>
              <a:t> </a:t>
            </a:r>
            <a:r>
              <a:rPr lang="ru-KZ" sz="2400" dirty="0" err="1"/>
              <a:t>тұндырылған</a:t>
            </a:r>
            <a:r>
              <a:rPr lang="ru-KZ" sz="2400" dirty="0"/>
              <a:t> SiO2 </a:t>
            </a:r>
            <a:r>
              <a:rPr lang="ru-KZ" sz="2400" dirty="0" err="1"/>
              <a:t>немесе</a:t>
            </a:r>
            <a:r>
              <a:rPr lang="ru-KZ" sz="2400" dirty="0"/>
              <a:t> Si3N4 </a:t>
            </a:r>
            <a:r>
              <a:rPr lang="ru-KZ" sz="2400" dirty="0" err="1"/>
              <a:t>қабаттары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432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8C2B5-0C62-31F4-4F50-440F6F3E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711835"/>
          </a:xfrm>
        </p:spPr>
        <p:txBody>
          <a:bodyPr/>
          <a:lstStyle/>
          <a:p>
            <a:r>
              <a:rPr lang="ru-RU" dirty="0" err="1"/>
              <a:t>Пленкалы</a:t>
            </a:r>
            <a:r>
              <a:rPr lang="ru-RU" dirty="0"/>
              <a:t> </a:t>
            </a:r>
            <a:r>
              <a:rPr lang="ru-RU" dirty="0" err="1"/>
              <a:t>индуктивті</a:t>
            </a:r>
            <a:r>
              <a:rPr lang="ru-RU" dirty="0"/>
              <a:t> </a:t>
            </a:r>
            <a:r>
              <a:rPr lang="ru-RU" dirty="0" err="1"/>
              <a:t>элементтер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27A7E-D3FF-C422-7C56-6DBA7F986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975360"/>
            <a:ext cx="11479696" cy="21654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Пленкалы</a:t>
            </a:r>
            <a:r>
              <a:rPr lang="ru-RU" dirty="0"/>
              <a:t> </a:t>
            </a:r>
            <a:r>
              <a:rPr lang="ru-RU" dirty="0" err="1"/>
              <a:t>индуктивті</a:t>
            </a:r>
            <a:r>
              <a:rPr lang="ru-RU" dirty="0"/>
              <a:t> </a:t>
            </a:r>
            <a:r>
              <a:rPr lang="ru-RU" dirty="0" err="1"/>
              <a:t>элементтер</a:t>
            </a:r>
            <a:r>
              <a:rPr lang="ru-RU" dirty="0"/>
              <a:t> –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пленкалардың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түзілген</a:t>
            </a:r>
            <a:r>
              <a:rPr lang="ru-RU" dirty="0"/>
              <a:t> </a:t>
            </a:r>
            <a:r>
              <a:rPr lang="ru-RU" dirty="0" err="1"/>
              <a:t>жалпақ</a:t>
            </a:r>
            <a:r>
              <a:rPr lang="ru-RU" dirty="0"/>
              <a:t> </a:t>
            </a:r>
            <a:r>
              <a:rPr lang="ru-RU" dirty="0" err="1"/>
              <a:t>тікбұрышты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дөңгелек</a:t>
            </a:r>
            <a:r>
              <a:rPr lang="ru-RU" dirty="0"/>
              <a:t> </a:t>
            </a:r>
            <a:r>
              <a:rPr lang="ru-RU" dirty="0" err="1"/>
              <a:t>спиральдар</a:t>
            </a:r>
            <a:r>
              <a:rPr lang="ru-RU" dirty="0"/>
              <a:t>. Пленка </a:t>
            </a:r>
            <a:r>
              <a:rPr lang="ru-RU" dirty="0" err="1"/>
              <a:t>катушкасының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ұшын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барысында</a:t>
            </a:r>
            <a:r>
              <a:rPr lang="ru-RU" dirty="0"/>
              <a:t> </a:t>
            </a:r>
            <a:r>
              <a:rPr lang="ru-RU" dirty="0" err="1"/>
              <a:t>құрылғыда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қиындықтар</a:t>
            </a:r>
            <a:r>
              <a:rPr lang="ru-RU" dirty="0"/>
              <a:t> </a:t>
            </a:r>
            <a:r>
              <a:rPr lang="ru-RU" dirty="0" err="1"/>
              <a:t>туындайды</a:t>
            </a:r>
            <a:r>
              <a:rPr lang="ru-RU" dirty="0"/>
              <a:t>. Ол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катушканың</a:t>
            </a:r>
            <a:r>
              <a:rPr lang="ru-RU" dirty="0"/>
              <a:t> </a:t>
            </a:r>
            <a:r>
              <a:rPr lang="ru-RU" dirty="0" err="1"/>
              <a:t>тиісті</a:t>
            </a:r>
            <a:r>
              <a:rPr lang="ru-RU" dirty="0"/>
              <a:t> </a:t>
            </a:r>
            <a:r>
              <a:rPr lang="ru-RU" dirty="0" err="1"/>
              <a:t>орнына</a:t>
            </a:r>
            <a:r>
              <a:rPr lang="ru-RU" dirty="0"/>
              <a:t> </a:t>
            </a:r>
            <a:r>
              <a:rPr lang="ru-RU" dirty="0" err="1"/>
              <a:t>диэлектрлік</a:t>
            </a:r>
            <a:r>
              <a:rPr lang="ru-RU" dirty="0"/>
              <a:t> </a:t>
            </a:r>
            <a:r>
              <a:rPr lang="ru-RU" dirty="0" err="1"/>
              <a:t>пленканы</a:t>
            </a:r>
            <a:r>
              <a:rPr lang="ru-RU" dirty="0"/>
              <a:t> т</a:t>
            </a:r>
            <a:r>
              <a:rPr lang="kk-KZ" dirty="0"/>
              <a:t>өсеу арқылы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осы </a:t>
            </a:r>
            <a:r>
              <a:rPr lang="ru-RU" dirty="0" err="1"/>
              <a:t>пленканың</a:t>
            </a:r>
            <a:r>
              <a:rPr lang="ru-RU" dirty="0"/>
              <a:t> </a:t>
            </a:r>
            <a:r>
              <a:rPr lang="ru-RU" dirty="0" err="1"/>
              <a:t>үстіне</a:t>
            </a:r>
            <a:r>
              <a:rPr lang="ru-RU" dirty="0"/>
              <a:t> металл </a:t>
            </a:r>
            <a:r>
              <a:rPr lang="ru-RU" dirty="0" err="1"/>
              <a:t>пленканы</a:t>
            </a:r>
            <a:r>
              <a:rPr lang="ru-RU" dirty="0"/>
              <a:t> </a:t>
            </a:r>
            <a:r>
              <a:rPr lang="ru-RU" dirty="0" err="1"/>
              <a:t>жүргізу</a:t>
            </a:r>
            <a:r>
              <a:rPr lang="ru-RU" dirty="0"/>
              <a:t> керек.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F85CB9-FA25-3450-215E-1642EB70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35" y="3508513"/>
            <a:ext cx="5762729" cy="30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DEC1AC-9E76-2E87-5EF5-2DFA3DBA0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406400"/>
            <a:ext cx="6715760" cy="62179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err="1"/>
              <a:t>Аналогтық</a:t>
            </a:r>
            <a:r>
              <a:rPr lang="ru-RU" sz="2400" dirty="0"/>
              <a:t> ЖЖ ИС-</a:t>
            </a:r>
            <a:r>
              <a:rPr lang="ru-RU" sz="2400" dirty="0" err="1"/>
              <a:t>ларда</a:t>
            </a:r>
            <a:r>
              <a:rPr lang="ru-RU" sz="2400" dirty="0"/>
              <a:t> </a:t>
            </a:r>
            <a:r>
              <a:rPr lang="ru-RU" sz="2400" dirty="0" err="1"/>
              <a:t>сыйымдылығы</a:t>
            </a:r>
            <a:r>
              <a:rPr lang="ru-RU" sz="2400" dirty="0"/>
              <a:t> 100 пФ-</a:t>
            </a:r>
            <a:r>
              <a:rPr lang="ru-RU" sz="2400" dirty="0" err="1"/>
              <a:t>тан</a:t>
            </a:r>
            <a:r>
              <a:rPr lang="ru-RU" sz="2400" dirty="0"/>
              <a:t> </a:t>
            </a:r>
            <a:r>
              <a:rPr lang="ru-RU" sz="2400" dirty="0" err="1"/>
              <a:t>төмен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индуктивтілігі</a:t>
            </a:r>
            <a:r>
              <a:rPr lang="ru-RU" sz="2400" dirty="0"/>
              <a:t> 1 </a:t>
            </a:r>
            <a:r>
              <a:rPr lang="ru-RU" sz="2400" dirty="0" err="1"/>
              <a:t>мкГ</a:t>
            </a:r>
            <a:r>
              <a:rPr lang="ru-RU" sz="2400" dirty="0"/>
              <a:t>-ден аз </a:t>
            </a:r>
            <a:r>
              <a:rPr lang="ru-RU" sz="2400" dirty="0" err="1"/>
              <a:t>пленкалық</a:t>
            </a:r>
            <a:r>
              <a:rPr lang="ru-RU" sz="2400" dirty="0"/>
              <a:t> </a:t>
            </a:r>
            <a:r>
              <a:rPr lang="ru-RU" sz="2400" dirty="0" err="1"/>
              <a:t>реактивті</a:t>
            </a:r>
            <a:r>
              <a:rPr lang="ru-RU" sz="2400" dirty="0"/>
              <a:t> </a:t>
            </a:r>
            <a:r>
              <a:rPr lang="ru-RU" sz="2400" dirty="0" err="1"/>
              <a:t>элементтер</a:t>
            </a:r>
            <a:r>
              <a:rPr lang="ru-RU" sz="2400" dirty="0"/>
              <a:t> </a:t>
            </a:r>
            <a:r>
              <a:rPr lang="ru-RU" sz="2400" dirty="0" err="1"/>
              <a:t>қолданылады</a:t>
            </a:r>
            <a:r>
              <a:rPr lang="ru-RU" sz="2400" dirty="0"/>
              <a:t>. </a:t>
            </a:r>
            <a:r>
              <a:rPr lang="ru-RU" sz="2400" dirty="0" err="1"/>
              <a:t>Сантиметрлік</a:t>
            </a:r>
            <a:r>
              <a:rPr lang="ru-RU" sz="2400" dirty="0"/>
              <a:t> </a:t>
            </a:r>
            <a:r>
              <a:rPr lang="ru-RU" sz="2400" dirty="0" err="1"/>
              <a:t>микротолқынды</a:t>
            </a:r>
            <a:r>
              <a:rPr lang="ru-RU" sz="2400" dirty="0"/>
              <a:t> </a:t>
            </a:r>
            <a:r>
              <a:rPr lang="ru-RU" sz="2400" dirty="0" err="1"/>
              <a:t>диапазонда</a:t>
            </a:r>
            <a:r>
              <a:rPr lang="ru-RU" sz="2400" dirty="0"/>
              <a:t> </a:t>
            </a:r>
            <a:r>
              <a:rPr lang="ru-RU" sz="2400" dirty="0" err="1"/>
              <a:t>шағын</a:t>
            </a:r>
            <a:r>
              <a:rPr lang="ru-RU" sz="2400" dirty="0"/>
              <a:t> </a:t>
            </a:r>
            <a:r>
              <a:rPr lang="ru-RU" sz="2400" dirty="0" err="1"/>
              <a:t>өлшемдердің</a:t>
            </a:r>
            <a:r>
              <a:rPr lang="ru-RU" sz="2400" dirty="0"/>
              <a:t> </a:t>
            </a:r>
            <a:r>
              <a:rPr lang="ru-RU" sz="2400" dirty="0" err="1"/>
              <a:t>элементтері</a:t>
            </a:r>
            <a:r>
              <a:rPr lang="ru-RU" sz="2400" dirty="0"/>
              <a:t> (</a:t>
            </a:r>
            <a:r>
              <a:rPr lang="ru-RU" sz="2400" dirty="0" err="1"/>
              <a:t>толқын</a:t>
            </a:r>
            <a:r>
              <a:rPr lang="ru-RU" sz="2400" dirty="0"/>
              <a:t> </a:t>
            </a:r>
            <a:r>
              <a:rPr lang="ru-RU" sz="2400" dirty="0" err="1"/>
              <a:t>ұзындығынан</a:t>
            </a:r>
            <a:r>
              <a:rPr lang="ru-RU" sz="2400" dirty="0"/>
              <a:t> </a:t>
            </a:r>
            <a:r>
              <a:rPr lang="ru-RU" sz="2400" dirty="0" err="1"/>
              <a:t>әлдеқайда</a:t>
            </a:r>
            <a:r>
              <a:rPr lang="ru-RU" sz="2400" dirty="0"/>
              <a:t> аз) </a:t>
            </a:r>
            <a:r>
              <a:rPr lang="ru-RU" sz="2400" dirty="0" err="1"/>
              <a:t>қажет</a:t>
            </a:r>
            <a:r>
              <a:rPr lang="ru-RU" sz="2400" dirty="0"/>
              <a:t>, </a:t>
            </a:r>
            <a:r>
              <a:rPr lang="ru-RU" sz="2400" dirty="0" err="1"/>
              <a:t>олар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дәлдікпен</a:t>
            </a:r>
            <a:r>
              <a:rPr lang="ru-RU" sz="2400" dirty="0"/>
              <a:t> </a:t>
            </a:r>
            <a:r>
              <a:rPr lang="ru-RU" sz="2400" dirty="0" err="1"/>
              <a:t>шығарылуы</a:t>
            </a:r>
            <a:r>
              <a:rPr lang="ru-RU" sz="2400" dirty="0"/>
              <a:t> керек.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жұқа</a:t>
            </a:r>
            <a:r>
              <a:rPr lang="ru-RU" sz="2400" dirty="0"/>
              <a:t> пленка </a:t>
            </a:r>
            <a:r>
              <a:rPr lang="ru-RU" sz="2400" dirty="0" err="1"/>
              <a:t>технологиясын</a:t>
            </a:r>
            <a:r>
              <a:rPr lang="ru-RU" sz="2400" dirty="0"/>
              <a:t> </a:t>
            </a:r>
            <a:r>
              <a:rPr lang="ru-RU" sz="2400" dirty="0" err="1"/>
              <a:t>қажет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 Ол </a:t>
            </a:r>
            <a:r>
              <a:rPr lang="ru-RU" sz="2400" dirty="0" err="1"/>
              <a:t>сондай-ақ</a:t>
            </a:r>
            <a:r>
              <a:rPr lang="ru-RU" sz="2400" dirty="0"/>
              <a:t> </a:t>
            </a:r>
            <a:r>
              <a:rPr lang="ru-RU" sz="2400" dirty="0" err="1"/>
              <a:t>қалың</a:t>
            </a:r>
            <a:r>
              <a:rPr lang="ru-RU" sz="2400" dirty="0"/>
              <a:t> пленка </a:t>
            </a:r>
            <a:r>
              <a:rPr lang="ru-RU" sz="2400" dirty="0" err="1"/>
              <a:t>технологиясымен</a:t>
            </a:r>
            <a:r>
              <a:rPr lang="ru-RU" sz="2400" dirty="0"/>
              <a:t> </a:t>
            </a:r>
            <a:r>
              <a:rPr lang="ru-RU" sz="2400" dirty="0" err="1"/>
              <a:t>салыстырғанда</a:t>
            </a:r>
            <a:r>
              <a:rPr lang="ru-RU" sz="2400" dirty="0"/>
              <a:t> </a:t>
            </a:r>
            <a:r>
              <a:rPr lang="ru-RU" sz="2400" dirty="0" err="1"/>
              <a:t>өткізгіш</a:t>
            </a:r>
            <a:r>
              <a:rPr lang="ru-RU" sz="2400" dirty="0"/>
              <a:t> </a:t>
            </a:r>
            <a:r>
              <a:rPr lang="ru-RU" sz="2400" dirty="0" err="1"/>
              <a:t>қабаттардың</a:t>
            </a:r>
            <a:r>
              <a:rPr lang="ru-RU" sz="2400" dirty="0"/>
              <a:t> </a:t>
            </a:r>
            <a:r>
              <a:rPr lang="ru-RU" sz="2400" dirty="0" err="1"/>
              <a:t>төмен</a:t>
            </a:r>
            <a:r>
              <a:rPr lang="ru-RU" sz="2400" dirty="0"/>
              <a:t> </a:t>
            </a:r>
            <a:r>
              <a:rPr lang="ru-RU" sz="2400" dirty="0" err="1"/>
              <a:t>кедергісімен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элементтердің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сапалы</a:t>
            </a:r>
            <a:r>
              <a:rPr lang="ru-RU" sz="2400" dirty="0"/>
              <a:t> </a:t>
            </a:r>
            <a:r>
              <a:rPr lang="ru-RU" sz="2400" dirty="0" err="1"/>
              <a:t>коэффициентін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 </a:t>
            </a:r>
            <a:r>
              <a:rPr lang="ru-RU" sz="2400" dirty="0" err="1"/>
              <a:t>Гибридті</a:t>
            </a:r>
            <a:r>
              <a:rPr lang="ru-RU" sz="2400" dirty="0"/>
              <a:t> </a:t>
            </a:r>
            <a:r>
              <a:rPr lang="ru-RU" sz="2400" dirty="0" err="1"/>
              <a:t>микротолқынды</a:t>
            </a:r>
            <a:r>
              <a:rPr lang="ru-RU" sz="2400" dirty="0"/>
              <a:t> </a:t>
            </a:r>
            <a:r>
              <a:rPr lang="ru-RU" sz="2400" dirty="0" err="1"/>
              <a:t>микросұлбаларда</a:t>
            </a:r>
            <a:r>
              <a:rPr lang="ru-RU" sz="2400" dirty="0"/>
              <a:t> </a:t>
            </a:r>
            <a:r>
              <a:rPr lang="ru-RU" sz="2400" dirty="0" err="1"/>
              <a:t>талап</a:t>
            </a:r>
            <a:r>
              <a:rPr lang="ru-RU" sz="2400" dirty="0"/>
              <a:t> </a:t>
            </a:r>
            <a:r>
              <a:rPr lang="ru-RU" sz="2400" dirty="0" err="1"/>
              <a:t>етілетін</a:t>
            </a:r>
            <a:r>
              <a:rPr lang="ru-RU" sz="2400" dirty="0"/>
              <a:t> </a:t>
            </a:r>
            <a:r>
              <a:rPr lang="ru-RU" sz="2400" dirty="0" err="1"/>
              <a:t>пикофарадтың</a:t>
            </a:r>
            <a:r>
              <a:rPr lang="ru-RU" sz="2400" dirty="0"/>
              <a:t> </a:t>
            </a:r>
            <a:r>
              <a:rPr lang="ru-RU" sz="2400" dirty="0" err="1"/>
              <a:t>оннан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бөлігі</a:t>
            </a:r>
            <a:r>
              <a:rPr lang="ru-RU" sz="2400" dirty="0"/>
              <a:t> </a:t>
            </a:r>
            <a:r>
              <a:rPr lang="ru-RU" sz="2400" dirty="0" err="1"/>
              <a:t>болатындай</a:t>
            </a:r>
            <a:r>
              <a:rPr lang="ru-RU" sz="2400" dirty="0"/>
              <a:t> </a:t>
            </a:r>
            <a:r>
              <a:rPr lang="ru-RU" sz="2400" dirty="0" err="1"/>
              <a:t>сыйымдылығы</a:t>
            </a:r>
            <a:r>
              <a:rPr lang="ru-RU" sz="2400" dirty="0"/>
              <a:t> бар </a:t>
            </a:r>
            <a:r>
              <a:rPr lang="ru-RU" sz="2400" dirty="0" err="1"/>
              <a:t>конденсаторлар</a:t>
            </a:r>
            <a:r>
              <a:rPr lang="ru-RU" sz="2400" dirty="0"/>
              <a:t> </a:t>
            </a:r>
            <a:r>
              <a:rPr lang="ru-RU" sz="2400" dirty="0" err="1"/>
              <a:t>тарақ</a:t>
            </a:r>
            <a:r>
              <a:rPr lang="ru-RU" sz="2400" dirty="0"/>
              <a:t> </a:t>
            </a:r>
            <a:r>
              <a:rPr lang="ru-RU" sz="2400" dirty="0" err="1"/>
              <a:t>құрылымы</a:t>
            </a:r>
            <a:r>
              <a:rPr lang="ru-RU" sz="2400" dirty="0"/>
              <a:t> </a:t>
            </a:r>
            <a:r>
              <a:rPr lang="ru-RU" sz="2400" dirty="0" err="1"/>
              <a:t>түрінде</a:t>
            </a:r>
            <a:r>
              <a:rPr lang="ru-RU" sz="2400" dirty="0"/>
              <a:t> </a:t>
            </a:r>
            <a:r>
              <a:rPr lang="ru-RU" sz="2400" dirty="0" err="1"/>
              <a:t>жасалады</a:t>
            </a:r>
            <a:r>
              <a:rPr lang="ru-RU" sz="2400" dirty="0"/>
              <a:t>. </a:t>
            </a:r>
            <a:r>
              <a:rPr lang="ru-RU" sz="2400" dirty="0" err="1"/>
              <a:t>Тарақтың</a:t>
            </a:r>
            <a:r>
              <a:rPr lang="ru-RU" sz="2400" dirty="0"/>
              <a:t> </a:t>
            </a:r>
            <a:r>
              <a:rPr lang="ru-RU" sz="2400" dirty="0" err="1"/>
              <a:t>өлшемі</a:t>
            </a:r>
            <a:r>
              <a:rPr lang="ru-RU" sz="2400" dirty="0"/>
              <a:t> </a:t>
            </a:r>
            <a:r>
              <a:rPr lang="ru-RU" sz="2400" dirty="0" err="1"/>
              <a:t>толқын</a:t>
            </a:r>
            <a:r>
              <a:rPr lang="ru-RU" sz="2400" dirty="0"/>
              <a:t> </a:t>
            </a:r>
            <a:r>
              <a:rPr lang="ru-RU" sz="2400" dirty="0" err="1"/>
              <a:t>ұзындығынан</a:t>
            </a:r>
            <a:r>
              <a:rPr lang="ru-RU" sz="2400" dirty="0"/>
              <a:t> аз </a:t>
            </a:r>
            <a:r>
              <a:rPr lang="ru-RU" sz="2400" dirty="0" err="1"/>
              <a:t>болуы</a:t>
            </a:r>
            <a:r>
              <a:rPr lang="ru-RU" sz="2400" dirty="0"/>
              <a:t> керек. </a:t>
            </a:r>
            <a:r>
              <a:rPr lang="ru-RU" sz="2400" dirty="0" err="1"/>
              <a:t>Микротолқынды</a:t>
            </a:r>
            <a:r>
              <a:rPr lang="ru-RU" sz="2400" dirty="0"/>
              <a:t> </a:t>
            </a:r>
            <a:r>
              <a:rPr lang="ru-RU" sz="2400" dirty="0" err="1"/>
              <a:t>микросұлбаларда</a:t>
            </a:r>
            <a:r>
              <a:rPr lang="ru-RU" sz="2400" dirty="0"/>
              <a:t> </a:t>
            </a:r>
            <a:r>
              <a:rPr lang="ru-RU" sz="2400" dirty="0" err="1"/>
              <a:t>қажет</a:t>
            </a:r>
            <a:r>
              <a:rPr lang="ru-RU" sz="2400" dirty="0"/>
              <a:t> </a:t>
            </a:r>
            <a:r>
              <a:rPr lang="ru-RU" sz="2400" dirty="0" err="1"/>
              <a:t>индуктивтілігі</a:t>
            </a:r>
            <a:r>
              <a:rPr lang="ru-RU" sz="2400" dirty="0"/>
              <a:t> 0,1 - 1 </a:t>
            </a:r>
            <a:r>
              <a:rPr lang="ru-RU" sz="2400" dirty="0" err="1"/>
              <a:t>нГн</a:t>
            </a:r>
            <a:r>
              <a:rPr lang="ru-RU" sz="2400" dirty="0"/>
              <a:t> </a:t>
            </a:r>
            <a:r>
              <a:rPr lang="ru-RU" sz="2400" dirty="0" err="1"/>
              <a:t>элементтер</a:t>
            </a:r>
            <a:r>
              <a:rPr lang="ru-RU" sz="2400" dirty="0"/>
              <a:t> </a:t>
            </a:r>
            <a:r>
              <a:rPr lang="ru-RU" sz="2400" dirty="0" err="1"/>
              <a:t>сақиналы</a:t>
            </a:r>
            <a:r>
              <a:rPr lang="ru-RU" sz="2400" dirty="0"/>
              <a:t> </a:t>
            </a:r>
            <a:r>
              <a:rPr lang="ru-RU" sz="2400" dirty="0" err="1"/>
              <a:t>құрылымға</a:t>
            </a:r>
            <a:r>
              <a:rPr lang="ru-RU" sz="2400" dirty="0"/>
              <a:t> </a:t>
            </a:r>
            <a:r>
              <a:rPr lang="ru-RU" sz="2400" dirty="0" err="1"/>
              <a:t>ие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E0DC8-7689-1C04-624B-9086F283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423" y="406400"/>
            <a:ext cx="3436938" cy="29610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10273B-9DC0-6552-7DB0-ED320FF9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423" y="3248405"/>
            <a:ext cx="32861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F40E054-75A7-7D16-7A07-FC56BAD51A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12422CA-F03A-193F-60EF-1AD2647A0B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A839A829-05DD-FE85-5972-FD9EFA3A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36" y="693429"/>
            <a:ext cx="5558527" cy="54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3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93C1D6-7B5D-58B5-F528-37E6270F4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804"/>
            <a:ext cx="10515600" cy="5894159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/>
              <a:t>Жартылай</a:t>
            </a:r>
            <a:r>
              <a:rPr lang="ru-RU" sz="3200" dirty="0"/>
              <a:t> </a:t>
            </a:r>
            <a:r>
              <a:rPr lang="ru-RU" sz="3200" dirty="0" err="1"/>
              <a:t>өткізгішті</a:t>
            </a:r>
            <a:r>
              <a:rPr lang="ru-RU" sz="3200" dirty="0"/>
              <a:t> </a:t>
            </a:r>
            <a:r>
              <a:rPr lang="ru-RU" sz="3200" dirty="0" err="1"/>
              <a:t>микросұлбаларда</a:t>
            </a:r>
            <a:r>
              <a:rPr lang="ru-RU" sz="3200" dirty="0"/>
              <a:t> </a:t>
            </a:r>
            <a:r>
              <a:rPr lang="ru-RU" sz="3200" dirty="0" err="1"/>
              <a:t>ең</a:t>
            </a:r>
            <a:r>
              <a:rPr lang="ru-RU" sz="3200" dirty="0"/>
              <a:t> </a:t>
            </a:r>
            <a:r>
              <a:rPr lang="ru-RU" sz="3200" dirty="0" err="1"/>
              <a:t>көп</a:t>
            </a:r>
            <a:r>
              <a:rPr lang="ru-RU" sz="3200" dirty="0"/>
              <a:t> </a:t>
            </a:r>
            <a:r>
              <a:rPr lang="ru-RU" sz="3200" dirty="0" err="1"/>
              <a:t>таралған</a:t>
            </a:r>
            <a:r>
              <a:rPr lang="ru-RU" sz="3200" dirty="0"/>
              <a:t> </a:t>
            </a:r>
            <a:r>
              <a:rPr lang="ru-RU" sz="3200" dirty="0" err="1"/>
              <a:t>пассивті</a:t>
            </a:r>
            <a:r>
              <a:rPr lang="ru-RU" sz="3200" dirty="0"/>
              <a:t> </a:t>
            </a:r>
            <a:r>
              <a:rPr lang="ru-RU" sz="3200" dirty="0" err="1"/>
              <a:t>элементтер</a:t>
            </a:r>
            <a:r>
              <a:rPr lang="ru-RU" sz="3200" dirty="0"/>
              <a:t> </a:t>
            </a:r>
            <a:r>
              <a:rPr lang="ru-RU" sz="3200" b="1" dirty="0" err="1">
                <a:highlight>
                  <a:srgbClr val="00FFFF"/>
                </a:highlight>
              </a:rPr>
              <a:t>резисторлар</a:t>
            </a:r>
            <a:r>
              <a:rPr lang="ru-RU" sz="3200" dirty="0"/>
              <a:t> </a:t>
            </a:r>
            <a:r>
              <a:rPr lang="ru-RU" sz="3200" dirty="0" err="1"/>
              <a:t>болып</a:t>
            </a:r>
            <a:r>
              <a:rPr lang="ru-RU" sz="3200" dirty="0"/>
              <a:t> </a:t>
            </a:r>
            <a:r>
              <a:rPr lang="ru-RU" sz="3200" dirty="0" err="1"/>
              <a:t>табылады</a:t>
            </a:r>
            <a:r>
              <a:rPr lang="ru-RU" sz="3200" dirty="0"/>
              <a:t>. </a:t>
            </a:r>
            <a:r>
              <a:rPr lang="ru-RU" sz="3200" dirty="0" err="1"/>
              <a:t>Жартылай</a:t>
            </a:r>
            <a:r>
              <a:rPr lang="ru-RU" sz="3200" dirty="0"/>
              <a:t> </a:t>
            </a:r>
            <a:r>
              <a:rPr lang="ru-RU" sz="3200" dirty="0" err="1"/>
              <a:t>өткізгіш</a:t>
            </a:r>
            <a:r>
              <a:rPr lang="ru-RU" sz="3200" dirty="0"/>
              <a:t> </a:t>
            </a:r>
            <a:r>
              <a:rPr lang="ru-RU" sz="3200" dirty="0" err="1"/>
              <a:t>қабаттардың</a:t>
            </a:r>
            <a:r>
              <a:rPr lang="ru-RU" sz="3200" dirty="0"/>
              <a:t> </a:t>
            </a:r>
            <a:r>
              <a:rPr lang="ru-RU" sz="3200" dirty="0" err="1">
                <a:highlight>
                  <a:srgbClr val="00FF00"/>
                </a:highlight>
              </a:rPr>
              <a:t>меншікті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>
                <a:highlight>
                  <a:srgbClr val="00FF00"/>
                </a:highlight>
              </a:rPr>
              <a:t>кедергісі</a:t>
            </a:r>
            <a:r>
              <a:rPr lang="ru-RU" sz="3200" dirty="0">
                <a:highlight>
                  <a:srgbClr val="00FF00"/>
                </a:highlight>
              </a:rPr>
              <a:t> </a:t>
            </a:r>
            <a:r>
              <a:rPr lang="ru-RU" sz="3200" dirty="0" err="1">
                <a:highlight>
                  <a:srgbClr val="00FF00"/>
                </a:highlight>
              </a:rPr>
              <a:t>төмен</a:t>
            </a:r>
            <a:r>
              <a:rPr lang="ru-RU" sz="3200" dirty="0"/>
              <a:t> </a:t>
            </a:r>
            <a:r>
              <a:rPr lang="ru-RU" sz="3200" dirty="0" err="1"/>
              <a:t>болғандықтан</a:t>
            </a:r>
            <a:r>
              <a:rPr lang="ru-RU" sz="3200" dirty="0"/>
              <a:t> (</a:t>
            </a:r>
            <a:r>
              <a:rPr lang="ru-RU" sz="3200" dirty="0" err="1"/>
              <a:t>әдетте</a:t>
            </a:r>
            <a:r>
              <a:rPr lang="ru-RU" sz="3200" dirty="0"/>
              <a:t> 10 кОм-</a:t>
            </a:r>
            <a:r>
              <a:rPr lang="ru-RU" sz="3200" dirty="0" err="1"/>
              <a:t>нан</a:t>
            </a:r>
            <a:r>
              <a:rPr lang="ru-RU" sz="3200" dirty="0"/>
              <a:t> аз), </a:t>
            </a:r>
            <a:r>
              <a:rPr lang="ru-RU" sz="3200" dirty="0" err="1"/>
              <a:t>олар</a:t>
            </a:r>
            <a:r>
              <a:rPr lang="ru-RU" sz="3200" dirty="0"/>
              <a:t> </a:t>
            </a:r>
            <a:r>
              <a:rPr lang="ru-RU" sz="3200" dirty="0" err="1"/>
              <a:t>чипте</a:t>
            </a:r>
            <a:r>
              <a:rPr lang="ru-RU" sz="3200" dirty="0"/>
              <a:t> </a:t>
            </a:r>
            <a:r>
              <a:rPr lang="ru-RU" sz="3200" dirty="0" err="1"/>
              <a:t>үлкен</a:t>
            </a:r>
            <a:r>
              <a:rPr lang="ru-RU" sz="3200" dirty="0"/>
              <a:t> </a:t>
            </a:r>
            <a:r>
              <a:rPr lang="ru-RU" sz="3200" dirty="0" err="1"/>
              <a:t>аумақты</a:t>
            </a:r>
            <a:r>
              <a:rPr lang="ru-RU" sz="3200" dirty="0"/>
              <a:t> </a:t>
            </a:r>
            <a:r>
              <a:rPr lang="ru-RU" sz="3200" dirty="0" err="1"/>
              <a:t>алады</a:t>
            </a:r>
            <a:r>
              <a:rPr lang="ru-RU" sz="3200" dirty="0"/>
              <a:t>. </a:t>
            </a:r>
            <a:r>
              <a:rPr lang="ru-RU" sz="3200" dirty="0" err="1"/>
              <a:t>Сондықтан</a:t>
            </a:r>
            <a:r>
              <a:rPr lang="ru-RU" sz="3200" dirty="0"/>
              <a:t> </a:t>
            </a:r>
            <a:r>
              <a:rPr lang="ru-RU" sz="3200" dirty="0" err="1"/>
              <a:t>микросұлбалар</a:t>
            </a:r>
            <a:r>
              <a:rPr lang="ru-RU" sz="3200" dirty="0"/>
              <a:t> </a:t>
            </a:r>
            <a:r>
              <a:rPr lang="ru-RU" sz="3200" dirty="0" err="1"/>
              <a:t>резисторлардың</a:t>
            </a:r>
            <a:r>
              <a:rPr lang="ru-RU" sz="3200" dirty="0"/>
              <a:t> саны </a:t>
            </a:r>
            <a:r>
              <a:rPr lang="ru-RU" sz="3200" dirty="0" err="1"/>
              <a:t>минималды</a:t>
            </a:r>
            <a:r>
              <a:rPr lang="ru-RU" sz="3200" dirty="0"/>
              <a:t> </a:t>
            </a:r>
            <a:r>
              <a:rPr lang="ru-RU" sz="3200" dirty="0" err="1"/>
              <a:t>болатындай</a:t>
            </a:r>
            <a:r>
              <a:rPr lang="ru-RU" sz="3200" dirty="0"/>
              <a:t> </a:t>
            </a:r>
            <a:r>
              <a:rPr lang="ru-RU" sz="3200" dirty="0" err="1"/>
              <a:t>етіп</a:t>
            </a:r>
            <a:r>
              <a:rPr lang="ru-RU" sz="3200" dirty="0"/>
              <a:t> </a:t>
            </a:r>
            <a:r>
              <a:rPr lang="ru-RU" sz="3200" dirty="0" err="1"/>
              <a:t>жасалынады</a:t>
            </a:r>
            <a:r>
              <a:rPr lang="ru-RU" sz="3200" dirty="0"/>
              <a:t>. </a:t>
            </a:r>
            <a:r>
              <a:rPr lang="ru-RU" sz="3200" dirty="0" err="1"/>
              <a:t>Аналогтық</a:t>
            </a:r>
            <a:r>
              <a:rPr lang="ru-RU" sz="3200" dirty="0"/>
              <a:t> </a:t>
            </a:r>
            <a:r>
              <a:rPr lang="kk-KZ" sz="3200" dirty="0"/>
              <a:t>ИС-лардың</a:t>
            </a:r>
            <a:r>
              <a:rPr lang="en-US" sz="3200" dirty="0"/>
              <a:t> </a:t>
            </a:r>
            <a:r>
              <a:rPr lang="ru-RU" sz="3200" dirty="0" err="1"/>
              <a:t>құрамында</a:t>
            </a:r>
            <a:r>
              <a:rPr lang="en-US" sz="3200" dirty="0"/>
              <a:t> </a:t>
            </a:r>
            <a:r>
              <a:rPr lang="ru-RU" sz="3200" dirty="0" err="1"/>
              <a:t>әдетте</a:t>
            </a:r>
            <a:r>
              <a:rPr lang="ru-RU" sz="3200" dirty="0"/>
              <a:t> </a:t>
            </a:r>
            <a:r>
              <a:rPr lang="ru-RU" sz="3200" dirty="0" err="1"/>
              <a:t>сандыққа</a:t>
            </a:r>
            <a:r>
              <a:rPr lang="ru-RU" sz="3200" dirty="0"/>
              <a:t> </a:t>
            </a:r>
            <a:r>
              <a:rPr lang="ru-RU" sz="3200" dirty="0" err="1"/>
              <a:t>қарағанда</a:t>
            </a:r>
            <a:r>
              <a:rPr lang="ru-RU" sz="3200" dirty="0"/>
              <a:t> </a:t>
            </a:r>
            <a:r>
              <a:rPr lang="ru-RU" sz="3200" dirty="0" err="1"/>
              <a:t>резисторлары</a:t>
            </a:r>
            <a:r>
              <a:rPr lang="ru-RU" sz="3200" dirty="0"/>
              <a:t> </a:t>
            </a:r>
            <a:r>
              <a:rPr lang="ru-RU" sz="3200" dirty="0" err="1"/>
              <a:t>көбірек</a:t>
            </a:r>
            <a:r>
              <a:rPr lang="ru-RU" sz="3200" dirty="0"/>
              <a:t>. </a:t>
            </a:r>
            <a:r>
              <a:rPr lang="ru-RU" sz="3200" dirty="0" err="1"/>
              <a:t>Көптеген</a:t>
            </a:r>
            <a:r>
              <a:rPr lang="ru-RU" sz="3200" dirty="0"/>
              <a:t> </a:t>
            </a:r>
            <a:r>
              <a:rPr lang="ru-RU" sz="3200" dirty="0" err="1"/>
              <a:t>сандық</a:t>
            </a:r>
            <a:r>
              <a:rPr lang="ru-RU" sz="3200" dirty="0"/>
              <a:t> </a:t>
            </a:r>
            <a:r>
              <a:rPr lang="ru-RU" sz="3200" dirty="0" err="1"/>
              <a:t>микросұлбаларда</a:t>
            </a:r>
            <a:r>
              <a:rPr lang="ru-RU" sz="3200" dirty="0"/>
              <a:t> </a:t>
            </a:r>
            <a:r>
              <a:rPr lang="ru-RU" sz="3200" dirty="0" err="1"/>
              <a:t>резисторлар</a:t>
            </a:r>
            <a:r>
              <a:rPr lang="ru-RU" sz="3200" dirty="0"/>
              <a:t> </a:t>
            </a:r>
            <a:r>
              <a:rPr lang="ru-RU" sz="3200" dirty="0" err="1"/>
              <a:t>жоқ</a:t>
            </a:r>
            <a:r>
              <a:rPr lang="ru-RU" sz="3200" dirty="0"/>
              <a:t>, </a:t>
            </a:r>
            <a:r>
              <a:rPr lang="ru-RU" sz="3200" dirty="0" err="1"/>
              <a:t>оның</a:t>
            </a:r>
            <a:r>
              <a:rPr lang="ru-RU" sz="3200" dirty="0"/>
              <a:t> </a:t>
            </a:r>
            <a:r>
              <a:rPr lang="ru-RU" sz="3200" dirty="0" err="1"/>
              <a:t>орнына</a:t>
            </a:r>
            <a:r>
              <a:rPr lang="ru-RU" sz="3200" dirty="0"/>
              <a:t> </a:t>
            </a:r>
            <a:r>
              <a:rPr lang="ru-RU" sz="3200" dirty="0" err="1"/>
              <a:t>транзисторлар</a:t>
            </a:r>
            <a:r>
              <a:rPr lang="ru-RU" sz="3200" dirty="0"/>
              <a:t> </a:t>
            </a:r>
            <a:r>
              <a:rPr lang="ru-RU" sz="3200" dirty="0" err="1"/>
              <a:t>қолданылады</a:t>
            </a:r>
            <a:r>
              <a:rPr lang="ru-RU" sz="3200" dirty="0"/>
              <a:t>.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77898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grated Circuits: An In‐Depth Guide">
            <a:extLst>
              <a:ext uri="{FF2B5EF4-FFF2-40B4-BE49-F238E27FC236}">
                <a16:creationId xmlns:a16="http://schemas.microsoft.com/office/drawing/2014/main" id="{F7A5237E-634A-7B97-4E39-1C0A8855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5" y="119064"/>
            <a:ext cx="3869498" cy="25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are the Differences Between an Integrated Circuit and a Microprocessor  - Total Phase">
            <a:extLst>
              <a:ext uri="{FF2B5EF4-FFF2-40B4-BE49-F238E27FC236}">
                <a16:creationId xmlns:a16="http://schemas.microsoft.com/office/drawing/2014/main" id="{D14C00E2-557D-AA02-F3B3-01A83ABD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07" y="119063"/>
            <a:ext cx="3437724" cy="25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grated Circuits - SparkFun Learn">
            <a:extLst>
              <a:ext uri="{FF2B5EF4-FFF2-40B4-BE49-F238E27FC236}">
                <a16:creationId xmlns:a16="http://schemas.microsoft.com/office/drawing/2014/main" id="{B5B10BBD-A159-1265-4562-C0D5B7EC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82" y="119062"/>
            <a:ext cx="3736084" cy="25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57997A96-E0F5-1145-5657-880CA0F5FFF3}"/>
              </a:ext>
            </a:extLst>
          </p:cNvPr>
          <p:cNvSpPr/>
          <p:nvPr/>
        </p:nvSpPr>
        <p:spPr>
          <a:xfrm>
            <a:off x="3777909" y="1165658"/>
            <a:ext cx="835742" cy="4817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AE0105D-B569-5ADB-EAE8-2D9BE87225E9}"/>
              </a:ext>
            </a:extLst>
          </p:cNvPr>
          <p:cNvSpPr/>
          <p:nvPr/>
        </p:nvSpPr>
        <p:spPr>
          <a:xfrm>
            <a:off x="7668903" y="1165658"/>
            <a:ext cx="835742" cy="4817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032" name="Picture 8" descr="Integrated circuit - Wikipedia">
            <a:extLst>
              <a:ext uri="{FF2B5EF4-FFF2-40B4-BE49-F238E27FC236}">
                <a16:creationId xmlns:a16="http://schemas.microsoft.com/office/drawing/2014/main" id="{4A3D9A8C-9BBF-2759-5ED5-D4146B053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74" y="3290520"/>
            <a:ext cx="3703651" cy="32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384B742-4225-E780-0DC7-30CCD516623C}"/>
              </a:ext>
            </a:extLst>
          </p:cNvPr>
          <p:cNvSpPr/>
          <p:nvPr/>
        </p:nvSpPr>
        <p:spPr>
          <a:xfrm>
            <a:off x="10891520" y="2448560"/>
            <a:ext cx="650240" cy="1168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33DA39B-80E9-89EE-027E-432694A7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88" y="2889013"/>
            <a:ext cx="5160755" cy="38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9A9902DE-B145-D348-8398-906929BAEDBD}"/>
              </a:ext>
            </a:extLst>
          </p:cNvPr>
          <p:cNvSpPr/>
          <p:nvPr/>
        </p:nvSpPr>
        <p:spPr>
          <a:xfrm>
            <a:off x="6797793" y="4336683"/>
            <a:ext cx="1173230" cy="7636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085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FC1E0-C551-3E3B-3B46-F6E24B40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6470"/>
            <a:ext cx="10515600" cy="982908"/>
          </a:xfrm>
        </p:spPr>
        <p:txBody>
          <a:bodyPr/>
          <a:lstStyle/>
          <a:p>
            <a:r>
              <a:rPr lang="ru-RU" dirty="0" err="1"/>
              <a:t>Интегралдық</a:t>
            </a:r>
            <a:r>
              <a:rPr lang="ru-RU" dirty="0"/>
              <a:t> </a:t>
            </a:r>
            <a:r>
              <a:rPr lang="ru-RU" dirty="0" err="1"/>
              <a:t>резисторлар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84967-A938-E80E-5BC0-06698A39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75" y="521633"/>
            <a:ext cx="11699450" cy="1975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err="1"/>
              <a:t>Интегралдық</a:t>
            </a:r>
            <a:r>
              <a:rPr lang="ru-RU" b="1" i="1" dirty="0"/>
              <a:t> резистор </a:t>
            </a:r>
            <a:r>
              <a:rPr lang="ru-RU" dirty="0"/>
              <a:t>–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топологиясы</a:t>
            </a:r>
            <a:r>
              <a:rPr lang="ru-RU" dirty="0"/>
              <a:t> бар </a:t>
            </a:r>
            <a:r>
              <a:rPr lang="ru-RU" dirty="0" err="1"/>
              <a:t>интегралдық</a:t>
            </a:r>
            <a:r>
              <a:rPr lang="ru-RU" dirty="0"/>
              <a:t> </a:t>
            </a:r>
            <a:r>
              <a:rPr lang="ru-RU" dirty="0" err="1"/>
              <a:t>схемалардың</a:t>
            </a:r>
            <a:r>
              <a:rPr lang="ru-RU" dirty="0"/>
              <a:t> </a:t>
            </a:r>
            <a:r>
              <a:rPr lang="ru-RU" dirty="0" err="1"/>
              <a:t>элементі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тізбегінде</a:t>
            </a:r>
            <a:r>
              <a:rPr lang="ru-RU" dirty="0"/>
              <a:t> </a:t>
            </a:r>
            <a:r>
              <a:rPr lang="ru-RU" dirty="0" err="1"/>
              <a:t>тізбектің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учаскелері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ток пен </a:t>
            </a:r>
            <a:r>
              <a:rPr lang="ru-RU" dirty="0" err="1"/>
              <a:t>кернеудің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таралуын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A6671-1537-A0C8-8FD0-70268420271A}"/>
              </a:ext>
            </a:extLst>
          </p:cNvPr>
          <p:cNvSpPr txBox="1"/>
          <p:nvPr/>
        </p:nvSpPr>
        <p:spPr>
          <a:xfrm>
            <a:off x="243526" y="3962836"/>
            <a:ext cx="60944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 err="1"/>
              <a:t>Жартылай</a:t>
            </a:r>
            <a:r>
              <a:rPr lang="ru-RU" sz="2400" dirty="0"/>
              <a:t> </a:t>
            </a:r>
            <a:r>
              <a:rPr lang="ru-RU" sz="2400" dirty="0" err="1"/>
              <a:t>өткізгішті</a:t>
            </a:r>
            <a:r>
              <a:rPr lang="ru-RU" sz="2400" dirty="0"/>
              <a:t> ИС </a:t>
            </a:r>
            <a:r>
              <a:rPr lang="ru-RU" sz="2400" dirty="0" err="1"/>
              <a:t>резисторлары</a:t>
            </a:r>
            <a:r>
              <a:rPr lang="ru-RU" sz="2400" dirty="0"/>
              <a:t> </a:t>
            </a:r>
            <a:r>
              <a:rPr lang="ru-RU" sz="2400" dirty="0" err="1"/>
              <a:t>транзисторлық</a:t>
            </a:r>
            <a:r>
              <a:rPr lang="ru-RU" sz="2400" dirty="0"/>
              <a:t> </a:t>
            </a:r>
            <a:r>
              <a:rPr lang="ru-RU" sz="2400" dirty="0" err="1"/>
              <a:t>құрылымның</a:t>
            </a:r>
            <a:r>
              <a:rPr lang="ru-RU" sz="2400" dirty="0"/>
              <a:t> </a:t>
            </a:r>
            <a:r>
              <a:rPr lang="ru-RU" sz="2400" dirty="0" err="1"/>
              <a:t>диффузиялық</a:t>
            </a:r>
            <a:r>
              <a:rPr lang="ru-RU" sz="2400" dirty="0"/>
              <a:t> </a:t>
            </a:r>
            <a:r>
              <a:rPr lang="ru-RU" sz="2400" dirty="0" err="1"/>
              <a:t>қабаттары</a:t>
            </a:r>
            <a:r>
              <a:rPr lang="ru-RU" sz="2400" dirty="0"/>
              <a:t> </a:t>
            </a:r>
            <a:r>
              <a:rPr lang="ru-RU" sz="2400" dirty="0" err="1"/>
              <a:t>негізінде</a:t>
            </a:r>
            <a:r>
              <a:rPr lang="ru-RU" sz="2400" dirty="0"/>
              <a:t> (</a:t>
            </a:r>
            <a:r>
              <a:rPr lang="ru-RU" sz="2400" dirty="0" err="1">
                <a:highlight>
                  <a:srgbClr val="00FF00"/>
                </a:highlight>
              </a:rPr>
              <a:t>диффузиялық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резисторлар</a:t>
            </a:r>
            <a:r>
              <a:rPr lang="ru-RU" sz="2400" dirty="0"/>
              <a:t>)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иондық</a:t>
            </a:r>
            <a:r>
              <a:rPr lang="ru-RU" sz="2400" dirty="0"/>
              <a:t> </a:t>
            </a:r>
            <a:r>
              <a:rPr lang="ru-RU" sz="2400" dirty="0" err="1"/>
              <a:t>қоспаларды</a:t>
            </a:r>
            <a:r>
              <a:rPr lang="ru-RU" sz="2400" dirty="0"/>
              <a:t> </a:t>
            </a:r>
            <a:r>
              <a:rPr lang="ru-RU" sz="2400" dirty="0" err="1"/>
              <a:t>қолдану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(</a:t>
            </a:r>
            <a:r>
              <a:rPr lang="ru-RU" sz="2400" dirty="0" err="1">
                <a:highlight>
                  <a:srgbClr val="00FF00"/>
                </a:highlight>
              </a:rPr>
              <a:t>ионды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легирленген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резисторлар</a:t>
            </a:r>
            <a:r>
              <a:rPr lang="ru-RU" sz="2400" dirty="0"/>
              <a:t>) </a:t>
            </a:r>
            <a:r>
              <a:rPr lang="ru-RU" sz="2400" dirty="0" err="1"/>
              <a:t>жасалады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8A5435-3A8E-EBF2-259B-83C766C1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95" y="3407173"/>
            <a:ext cx="4583980" cy="34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BEC5E-5C07-5FEA-8B0A-EFDB12658F98}"/>
              </a:ext>
            </a:extLst>
          </p:cNvPr>
          <p:cNvSpPr txBox="1"/>
          <p:nvPr/>
        </p:nvSpPr>
        <p:spPr>
          <a:xfrm>
            <a:off x="243526" y="2131888"/>
            <a:ext cx="11699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 err="1"/>
              <a:t>Жартылай</a:t>
            </a:r>
            <a:r>
              <a:rPr lang="ru-RU" sz="2400" dirty="0"/>
              <a:t> </a:t>
            </a:r>
            <a:r>
              <a:rPr lang="ru-RU" sz="2400" dirty="0" err="1"/>
              <a:t>өткізгішті</a:t>
            </a:r>
            <a:r>
              <a:rPr lang="ru-RU" sz="2400" dirty="0"/>
              <a:t> ИС-де </a:t>
            </a:r>
            <a:r>
              <a:rPr lang="ru-RU" sz="2400" dirty="0" err="1"/>
              <a:t>резисторлардың</a:t>
            </a:r>
            <a:r>
              <a:rPr lang="ru-RU" sz="2400" dirty="0"/>
              <a:t> </a:t>
            </a:r>
            <a:r>
              <a:rPr lang="ru-RU" sz="2400" dirty="0" err="1"/>
              <a:t>рөлін</a:t>
            </a:r>
            <a:r>
              <a:rPr lang="ru-RU" sz="2400" dirty="0"/>
              <a:t> </a:t>
            </a:r>
            <a:r>
              <a:rPr lang="ru-RU" sz="2400" dirty="0" err="1"/>
              <a:t>транзисторлық</a:t>
            </a:r>
            <a:r>
              <a:rPr lang="ru-RU" sz="2400" dirty="0"/>
              <a:t> </a:t>
            </a:r>
            <a:r>
              <a:rPr lang="ru-RU" sz="2400" dirty="0" err="1"/>
              <a:t>құрылымның</a:t>
            </a:r>
            <a:r>
              <a:rPr lang="ru-RU" sz="2400" dirty="0"/>
              <a:t> </a:t>
            </a:r>
            <a:r>
              <a:rPr lang="ru-RU" sz="2400" dirty="0" err="1"/>
              <a:t>аймақтарының</a:t>
            </a:r>
            <a:r>
              <a:rPr lang="ru-RU" sz="2400" dirty="0"/>
              <a:t> </a:t>
            </a:r>
            <a:r>
              <a:rPr lang="ru-RU" sz="2400" dirty="0" err="1"/>
              <a:t>біріндегі</a:t>
            </a:r>
            <a:r>
              <a:rPr lang="ru-RU" sz="2400" dirty="0"/>
              <a:t> </a:t>
            </a:r>
            <a:r>
              <a:rPr lang="ru-RU" sz="2400" dirty="0" err="1"/>
              <a:t>легирленген</a:t>
            </a:r>
            <a:r>
              <a:rPr lang="ru-RU" sz="2400" dirty="0"/>
              <a:t> </a:t>
            </a:r>
            <a:r>
              <a:rPr lang="ru-RU" sz="2400" dirty="0" err="1"/>
              <a:t>жартылай</a:t>
            </a:r>
            <a:r>
              <a:rPr lang="ru-RU" sz="2400" dirty="0"/>
              <a:t> </a:t>
            </a:r>
            <a:r>
              <a:rPr lang="ru-RU" sz="2400" dirty="0" err="1"/>
              <a:t>өткізгіштің</a:t>
            </a:r>
            <a:r>
              <a:rPr lang="ru-RU" sz="2400" dirty="0"/>
              <a:t> </a:t>
            </a:r>
            <a:r>
              <a:rPr lang="ru-RU" sz="2400" dirty="0" err="1"/>
              <a:t>бөлімдері</a:t>
            </a:r>
            <a:r>
              <a:rPr lang="ru-RU" sz="2400" dirty="0"/>
              <a:t> </a:t>
            </a:r>
            <a:r>
              <a:rPr lang="ru-RU" sz="2400" dirty="0" err="1"/>
              <a:t>атқарады</a:t>
            </a:r>
            <a:r>
              <a:rPr lang="ru-RU" sz="2400" dirty="0"/>
              <a:t>. </a:t>
            </a:r>
            <a:r>
              <a:rPr lang="ru-RU" sz="2400" dirty="0" err="1"/>
              <a:t>Резисторлар</a:t>
            </a:r>
            <a:r>
              <a:rPr lang="ru-RU" sz="2400" dirty="0"/>
              <a:t> </a:t>
            </a:r>
            <a:r>
              <a:rPr lang="ru-RU" sz="2400" dirty="0" err="1"/>
              <a:t>интегралды</a:t>
            </a:r>
            <a:r>
              <a:rPr lang="ru-RU" sz="2400" dirty="0"/>
              <a:t> </a:t>
            </a:r>
            <a:r>
              <a:rPr lang="ru-RU" sz="2400" dirty="0" err="1"/>
              <a:t>транзисторлар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диодтармен</a:t>
            </a:r>
            <a:r>
              <a:rPr lang="ru-RU" sz="2400" dirty="0"/>
              <a:t> </a:t>
            </a:r>
            <a:r>
              <a:rPr lang="ru-RU" sz="2400" dirty="0" err="1"/>
              <a:t>бірге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технологиялық</a:t>
            </a:r>
            <a:r>
              <a:rPr lang="ru-RU" sz="2400" dirty="0"/>
              <a:t> </a:t>
            </a:r>
            <a:r>
              <a:rPr lang="ru-RU" sz="2400" dirty="0" err="1"/>
              <a:t>процесте</a:t>
            </a:r>
            <a:r>
              <a:rPr lang="ru-RU" sz="2400" dirty="0"/>
              <a:t> </a:t>
            </a:r>
            <a:r>
              <a:rPr lang="ru-RU" sz="2400" dirty="0" err="1"/>
              <a:t>жасалынады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37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2B00E0-1824-3590-DC70-FA720B44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219"/>
            <a:ext cx="10515600" cy="58187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Биполя</a:t>
            </a:r>
            <a:r>
              <a:rPr lang="kk-KZ" dirty="0"/>
              <a:t>рлы</a:t>
            </a:r>
            <a:r>
              <a:rPr lang="ru-RU" dirty="0"/>
              <a:t> </a:t>
            </a:r>
            <a:r>
              <a:rPr lang="ru-RU" dirty="0" err="1"/>
              <a:t>структуралы</a:t>
            </a:r>
            <a:r>
              <a:rPr lang="ru-RU" dirty="0"/>
              <a:t> </a:t>
            </a:r>
            <a:r>
              <a:rPr lang="ru-RU" dirty="0" err="1"/>
              <a:t>интегралды</a:t>
            </a:r>
            <a:r>
              <a:rPr lang="ru-RU" dirty="0"/>
              <a:t> </a:t>
            </a:r>
            <a:r>
              <a:rPr lang="ru-RU" dirty="0" err="1"/>
              <a:t>резисторлар</a:t>
            </a:r>
            <a:r>
              <a:rPr lang="ru-RU" dirty="0"/>
              <a:t> диффузионные резисторы, пинч-резисторы, ионно-легированные резисторы, пленочные резисторы на основе поликристаллического кремния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54CAB6-5BCE-984B-888E-6ED9B8C4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76" y="2071990"/>
            <a:ext cx="3229601" cy="3985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6C29C-3731-E006-426D-607C418AB776}"/>
              </a:ext>
            </a:extLst>
          </p:cNvPr>
          <p:cNvSpPr txBox="1"/>
          <p:nvPr/>
        </p:nvSpPr>
        <p:spPr>
          <a:xfrm>
            <a:off x="954439" y="6315115"/>
            <a:ext cx="2806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диффузионный резистор</a:t>
            </a:r>
            <a:endParaRPr lang="ru-KZ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1CC126-43D1-A692-7676-3E22BB12C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29" y="2071990"/>
            <a:ext cx="2960737" cy="3985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0F6748-EBBA-51E1-858F-7565D146C882}"/>
              </a:ext>
            </a:extLst>
          </p:cNvPr>
          <p:cNvSpPr txBox="1"/>
          <p:nvPr/>
        </p:nvSpPr>
        <p:spPr>
          <a:xfrm>
            <a:off x="5266049" y="6306531"/>
            <a:ext cx="1659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пинч-резистор</a:t>
            </a:r>
            <a:endParaRPr lang="ru-KZ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F63DEED-FAB9-1765-D3FE-389F2F49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48" y="2071990"/>
            <a:ext cx="3229601" cy="4017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13DB64-407A-D388-0259-D905EC277D70}"/>
              </a:ext>
            </a:extLst>
          </p:cNvPr>
          <p:cNvSpPr txBox="1"/>
          <p:nvPr/>
        </p:nvSpPr>
        <p:spPr>
          <a:xfrm>
            <a:off x="8231957" y="6306531"/>
            <a:ext cx="3229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ионно-легированный резистор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6251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7CA03F-43DB-168D-E214-A0058FB9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81608"/>
            <a:ext cx="10855961" cy="579535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Резистордың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номиналды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мәнін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/>
              <a:t>топологиялық</a:t>
            </a:r>
            <a:r>
              <a:rPr lang="ru-RU" dirty="0"/>
              <a:t> </a:t>
            </a:r>
            <a:r>
              <a:rPr lang="ru-RU" dirty="0" err="1"/>
              <a:t>параметрлерді</a:t>
            </a:r>
            <a:r>
              <a:rPr lang="ru-RU" dirty="0"/>
              <a:t>, </a:t>
            </a:r>
            <a:r>
              <a:rPr lang="ru-RU" dirty="0" err="1"/>
              <a:t>пішін</a:t>
            </a:r>
            <a:r>
              <a:rPr lang="ru-RU" dirty="0"/>
              <a:t> </a:t>
            </a:r>
            <a:r>
              <a:rPr lang="ru-RU" dirty="0" err="1"/>
              <a:t>факторын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резистор </a:t>
            </a:r>
            <a:r>
              <a:rPr lang="ru-RU" dirty="0" err="1"/>
              <a:t>корпусының</a:t>
            </a:r>
            <a:r>
              <a:rPr lang="ru-RU" dirty="0"/>
              <a:t> </a:t>
            </a:r>
            <a:r>
              <a:rPr lang="ru-RU" dirty="0" err="1"/>
              <a:t>ұзындығының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еніне</a:t>
            </a:r>
            <a:r>
              <a:rPr lang="ru-RU" dirty="0"/>
              <a:t> </a:t>
            </a:r>
            <a:r>
              <a:rPr lang="ru-RU" dirty="0" err="1"/>
              <a:t>қатынасын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параметрлерді</a:t>
            </a:r>
            <a:r>
              <a:rPr lang="ru-RU" dirty="0"/>
              <a:t> - резистор </a:t>
            </a:r>
            <a:r>
              <a:rPr lang="ru-RU" dirty="0" err="1"/>
              <a:t>материалын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қалыңдығын</a:t>
            </a:r>
            <a:r>
              <a:rPr lang="ru-RU" dirty="0"/>
              <a:t> </a:t>
            </a:r>
            <a:r>
              <a:rPr lang="ru-RU" dirty="0" err="1"/>
              <a:t>таңдау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2050" name="Picture 2" descr="Embedded capacitors and resistors II.D. Integrated Circuit Assembly... |  Download Scientific Diagram">
            <a:extLst>
              <a:ext uri="{FF2B5EF4-FFF2-40B4-BE49-F238E27FC236}">
                <a16:creationId xmlns:a16="http://schemas.microsoft.com/office/drawing/2014/main" id="{E169217E-43D9-6A2C-AD37-F2889B79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42" y="2319094"/>
            <a:ext cx="6424916" cy="41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9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036BA1-6556-9522-77FF-B5B9C7E0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4" y="207390"/>
            <a:ext cx="8361575" cy="6476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i="1" dirty="0" err="1"/>
              <a:t>Диффузиялық</a:t>
            </a:r>
            <a:r>
              <a:rPr lang="ru-RU" sz="3000" b="1" i="1" dirty="0"/>
              <a:t> </a:t>
            </a:r>
            <a:r>
              <a:rPr lang="ru-RU" sz="3000" b="1" i="1" dirty="0" err="1"/>
              <a:t>резисторлар</a:t>
            </a:r>
            <a:r>
              <a:rPr lang="ru-RU" sz="3000" b="1" i="1" dirty="0"/>
              <a:t> </a:t>
            </a:r>
            <a:r>
              <a:rPr lang="ru-RU" sz="3000" dirty="0" err="1"/>
              <a:t>транзисторлық</a:t>
            </a:r>
            <a:r>
              <a:rPr lang="ru-RU" sz="3000" dirty="0"/>
              <a:t> </a:t>
            </a:r>
            <a:r>
              <a:rPr lang="ru-RU" sz="3000" dirty="0" err="1"/>
              <a:t>құрылымның</a:t>
            </a:r>
            <a:r>
              <a:rPr lang="ru-RU" sz="3000" dirty="0"/>
              <a:t> </a:t>
            </a:r>
            <a:r>
              <a:rPr lang="ru-RU" sz="3000" dirty="0" err="1"/>
              <a:t>эпитаксиалды</a:t>
            </a:r>
            <a:r>
              <a:rPr lang="ru-RU" sz="3000" dirty="0"/>
              <a:t> </a:t>
            </a:r>
            <a:r>
              <a:rPr lang="ru-RU" sz="3000" dirty="0" err="1"/>
              <a:t>қабатында</a:t>
            </a:r>
            <a:r>
              <a:rPr lang="ru-RU" sz="3000" dirty="0"/>
              <a:t> </a:t>
            </a:r>
            <a:r>
              <a:rPr lang="ru-RU" sz="3000" dirty="0" err="1"/>
              <a:t>жасалады</a:t>
            </a:r>
            <a:r>
              <a:rPr lang="ru-RU" sz="3000" dirty="0"/>
              <a:t>. </a:t>
            </a:r>
            <a:r>
              <a:rPr lang="ru-RU" sz="3000" dirty="0" err="1"/>
              <a:t>Қажетті</a:t>
            </a:r>
            <a:r>
              <a:rPr lang="ru-RU" sz="3000" dirty="0"/>
              <a:t> </a:t>
            </a:r>
            <a:r>
              <a:rPr lang="ru-RU" sz="3000" dirty="0" err="1"/>
              <a:t>номиналға</a:t>
            </a:r>
            <a:r>
              <a:rPr lang="ru-RU" sz="3000" dirty="0"/>
              <a:t> </a:t>
            </a:r>
            <a:r>
              <a:rPr lang="ru-RU" sz="3000" dirty="0" err="1"/>
              <a:t>және</a:t>
            </a:r>
            <a:r>
              <a:rPr lang="ru-RU" sz="3000" dirty="0"/>
              <a:t> </a:t>
            </a:r>
            <a:r>
              <a:rPr lang="ru-RU" sz="3000" dirty="0" err="1"/>
              <a:t>өндіру</a:t>
            </a:r>
            <a:r>
              <a:rPr lang="ru-RU" sz="3000" dirty="0"/>
              <a:t> </a:t>
            </a:r>
            <a:r>
              <a:rPr lang="ru-RU" sz="3000" dirty="0" err="1"/>
              <a:t>дәлдігіне</a:t>
            </a:r>
            <a:r>
              <a:rPr lang="ru-RU" sz="3000" dirty="0"/>
              <a:t> </a:t>
            </a:r>
            <a:r>
              <a:rPr lang="ru-RU" sz="3000" dirty="0" err="1"/>
              <a:t>байланысты</a:t>
            </a:r>
            <a:r>
              <a:rPr lang="ru-RU" sz="3000" dirty="0"/>
              <a:t> </a:t>
            </a:r>
            <a:r>
              <a:rPr lang="ru-RU" sz="3000" dirty="0" err="1"/>
              <a:t>диффузиялық</a:t>
            </a:r>
            <a:r>
              <a:rPr lang="ru-RU" sz="3000" dirty="0"/>
              <a:t> </a:t>
            </a:r>
            <a:r>
              <a:rPr lang="ru-RU" sz="3000" dirty="0" err="1"/>
              <a:t>резисторларды</a:t>
            </a:r>
            <a:r>
              <a:rPr lang="ru-RU" sz="3000" dirty="0"/>
              <a:t> эмиттер, база </a:t>
            </a:r>
            <a:r>
              <a:rPr lang="ru-RU" sz="3000" dirty="0" err="1"/>
              <a:t>немесе</a:t>
            </a:r>
            <a:r>
              <a:rPr lang="ru-RU" sz="3000" dirty="0"/>
              <a:t> коллектор </a:t>
            </a:r>
            <a:r>
              <a:rPr lang="ru-RU" sz="3000" dirty="0" err="1"/>
              <a:t>аймақтарында</a:t>
            </a:r>
            <a:r>
              <a:rPr lang="ru-RU" sz="3000" dirty="0"/>
              <a:t> </a:t>
            </a:r>
            <a:r>
              <a:rPr lang="ru-RU" sz="3000" dirty="0" err="1"/>
              <a:t>жасауға</a:t>
            </a:r>
            <a:r>
              <a:rPr lang="ru-RU" sz="3000" dirty="0"/>
              <a:t> </a:t>
            </a:r>
            <a:r>
              <a:rPr lang="ru-RU" sz="3000" dirty="0" err="1"/>
              <a:t>болады</a:t>
            </a:r>
            <a:r>
              <a:rPr lang="ru-RU" sz="3000" dirty="0"/>
              <a:t>.</a:t>
            </a:r>
          </a:p>
          <a:p>
            <a:pPr marL="0" indent="0" algn="just">
              <a:buNone/>
            </a:pPr>
            <a:r>
              <a:rPr lang="ru-RU" sz="3000" dirty="0" err="1"/>
              <a:t>Көбінесе</a:t>
            </a:r>
            <a:r>
              <a:rPr lang="ru-RU" sz="3000" dirty="0"/>
              <a:t> </a:t>
            </a:r>
            <a:r>
              <a:rPr lang="ru-RU" sz="3000" dirty="0" err="1"/>
              <a:t>диффузиялық</a:t>
            </a:r>
            <a:r>
              <a:rPr lang="ru-RU" sz="3000" dirty="0"/>
              <a:t> резистор </a:t>
            </a:r>
            <a:r>
              <a:rPr lang="ru-RU" sz="3000" dirty="0" err="1"/>
              <a:t>транзистордың</a:t>
            </a:r>
            <a:r>
              <a:rPr lang="ru-RU" sz="3000" dirty="0"/>
              <a:t> </a:t>
            </a:r>
            <a:r>
              <a:rPr lang="ru-RU" sz="3000" dirty="0" err="1"/>
              <a:t>биполярлы</a:t>
            </a:r>
            <a:r>
              <a:rPr lang="ru-RU" sz="3000" dirty="0"/>
              <a:t> </a:t>
            </a:r>
            <a:r>
              <a:rPr lang="ru-RU" sz="3000" dirty="0" err="1"/>
              <a:t>құрылымының</a:t>
            </a:r>
            <a:r>
              <a:rPr lang="ru-RU" sz="3000" dirty="0"/>
              <a:t> </a:t>
            </a:r>
            <a:r>
              <a:rPr lang="ru-RU" sz="3000" dirty="0" err="1"/>
              <a:t>базалық</a:t>
            </a:r>
            <a:r>
              <a:rPr lang="ru-RU" sz="3000" dirty="0"/>
              <a:t> </a:t>
            </a:r>
            <a:r>
              <a:rPr lang="ru-RU" sz="3000" dirty="0" err="1"/>
              <a:t>аймағында</a:t>
            </a:r>
            <a:r>
              <a:rPr lang="ru-RU" sz="3000" dirty="0"/>
              <a:t> </a:t>
            </a:r>
            <a:r>
              <a:rPr lang="ru-RU" sz="3000" dirty="0" err="1"/>
              <a:t>қалыптасады</a:t>
            </a:r>
            <a:r>
              <a:rPr lang="ru-RU" sz="3000" dirty="0"/>
              <a:t>.</a:t>
            </a:r>
          </a:p>
          <a:p>
            <a:pPr marL="0" indent="0" algn="just">
              <a:buNone/>
            </a:pPr>
            <a:r>
              <a:rPr lang="ru-RU" sz="3000" dirty="0" err="1"/>
              <a:t>Биполярлы</a:t>
            </a:r>
            <a:r>
              <a:rPr lang="ru-RU" sz="3000" dirty="0"/>
              <a:t> </a:t>
            </a:r>
            <a:r>
              <a:rPr lang="ru-RU" sz="3000" dirty="0" err="1"/>
              <a:t>транзисторлар</a:t>
            </a:r>
            <a:r>
              <a:rPr lang="ru-RU" sz="3000" dirty="0"/>
              <a:t> </a:t>
            </a:r>
            <a:r>
              <a:rPr lang="ru-RU" sz="3000" dirty="0" err="1"/>
              <a:t>негізіндегі</a:t>
            </a:r>
            <a:r>
              <a:rPr lang="ru-RU" sz="3000" dirty="0"/>
              <a:t> </a:t>
            </a:r>
            <a:r>
              <a:rPr lang="ru-RU" sz="3000" dirty="0" err="1"/>
              <a:t>жартылай</a:t>
            </a:r>
            <a:r>
              <a:rPr lang="ru-RU" sz="3000" dirty="0"/>
              <a:t> </a:t>
            </a:r>
            <a:r>
              <a:rPr lang="ru-RU" sz="3000" dirty="0" err="1"/>
              <a:t>өткізгішті</a:t>
            </a:r>
            <a:r>
              <a:rPr lang="ru-RU" sz="3000" dirty="0"/>
              <a:t> </a:t>
            </a:r>
            <a:r>
              <a:rPr lang="ru-RU" sz="3000" dirty="0" err="1"/>
              <a:t>микросұлбаларда</a:t>
            </a:r>
            <a:r>
              <a:rPr lang="ru-RU" sz="3000" dirty="0"/>
              <a:t> </a:t>
            </a:r>
            <a:r>
              <a:rPr lang="ru-RU" sz="3000" dirty="0" err="1"/>
              <a:t>технологияны</a:t>
            </a:r>
            <a:r>
              <a:rPr lang="ru-RU" sz="3000" dirty="0"/>
              <a:t> </a:t>
            </a:r>
            <a:r>
              <a:rPr lang="ru-RU" sz="3000" dirty="0" err="1"/>
              <a:t>жеңілдету</a:t>
            </a:r>
            <a:r>
              <a:rPr lang="ru-RU" sz="3000" dirty="0"/>
              <a:t> </a:t>
            </a:r>
            <a:r>
              <a:rPr lang="ru-RU" sz="3000" dirty="0" err="1"/>
              <a:t>үшін</a:t>
            </a:r>
            <a:r>
              <a:rPr lang="ru-RU" sz="3000" dirty="0"/>
              <a:t> </a:t>
            </a:r>
            <a:r>
              <a:rPr lang="ru-RU" sz="3000" dirty="0" err="1"/>
              <a:t>резисторлар</a:t>
            </a:r>
            <a:r>
              <a:rPr lang="ru-RU" sz="3000" dirty="0"/>
              <a:t> </a:t>
            </a:r>
            <a:r>
              <a:rPr lang="ru-RU" sz="3000" dirty="0" err="1"/>
              <a:t>ретінде</a:t>
            </a:r>
            <a:r>
              <a:rPr lang="ru-RU" sz="3000" dirty="0"/>
              <a:t> </a:t>
            </a:r>
            <a:r>
              <a:rPr lang="ru-RU" sz="3000" dirty="0" err="1"/>
              <a:t>кедергісі</a:t>
            </a:r>
            <a:r>
              <a:rPr lang="ru-RU" sz="3000" dirty="0"/>
              <a:t> </a:t>
            </a:r>
            <a:r>
              <a:rPr lang="en-US" sz="3000" dirty="0" err="1"/>
              <a:t>Rsl</a:t>
            </a:r>
            <a:r>
              <a:rPr lang="en-US" sz="3000" dirty="0"/>
              <a:t> = 100 - 300 </a:t>
            </a:r>
            <a:r>
              <a:rPr lang="ru-RU" sz="3000" dirty="0"/>
              <a:t>Ом *м </a:t>
            </a:r>
            <a:r>
              <a:rPr lang="ru-RU" sz="3000" dirty="0" err="1"/>
              <a:t>болатын</a:t>
            </a:r>
            <a:r>
              <a:rPr lang="ru-RU" sz="3000" dirty="0"/>
              <a:t> </a:t>
            </a:r>
            <a:r>
              <a:rPr lang="en-US" sz="3000" dirty="0"/>
              <a:t>p </a:t>
            </a:r>
            <a:r>
              <a:rPr lang="ru-RU" sz="3000" dirty="0" err="1"/>
              <a:t>типті</a:t>
            </a:r>
            <a:r>
              <a:rPr lang="ru-RU" sz="3000" dirty="0"/>
              <a:t> </a:t>
            </a:r>
            <a:r>
              <a:rPr lang="ru-RU" sz="3000" dirty="0" err="1"/>
              <a:t>базалық</a:t>
            </a:r>
            <a:r>
              <a:rPr lang="ru-RU" sz="3000" dirty="0"/>
              <a:t> </a:t>
            </a:r>
            <a:r>
              <a:rPr lang="ru-RU" sz="3000" dirty="0" err="1"/>
              <a:t>қабаттар</a:t>
            </a:r>
            <a:r>
              <a:rPr lang="ru-RU" sz="3000" dirty="0"/>
              <a:t> </a:t>
            </a:r>
            <a:r>
              <a:rPr lang="ru-RU" sz="3000" dirty="0" err="1"/>
              <a:t>кеңінен</a:t>
            </a:r>
            <a:r>
              <a:rPr lang="ru-RU" sz="3000" dirty="0"/>
              <a:t> </a:t>
            </a:r>
            <a:r>
              <a:rPr lang="ru-RU" sz="3000" dirty="0" err="1"/>
              <a:t>қолданылады</a:t>
            </a:r>
            <a:r>
              <a:rPr lang="ru-RU" sz="3000" dirty="0"/>
              <a:t>.</a:t>
            </a:r>
            <a:endParaRPr lang="ru-KZ" sz="3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3C0693-9D5B-F9CE-7F29-33CEC312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489" y="1199372"/>
            <a:ext cx="3229601" cy="39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51999F-9B41-D043-8895-AC323232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66" y="216816"/>
            <a:ext cx="11737156" cy="4328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көрсеткіштер</a:t>
            </a:r>
            <a:r>
              <a:rPr lang="ru-RU" dirty="0"/>
              <a:t> 60 кОм-</a:t>
            </a:r>
            <a:r>
              <a:rPr lang="ru-RU" dirty="0" err="1"/>
              <a:t>нан</a:t>
            </a:r>
            <a:r>
              <a:rPr lang="ru-RU" dirty="0"/>
              <a:t> асса, </a:t>
            </a:r>
            <a:r>
              <a:rPr lang="ru-RU" b="1" dirty="0"/>
              <a:t>пинч-резистор</a:t>
            </a:r>
            <a:r>
              <a:rPr lang="ru-RU" dirty="0"/>
              <a:t> дизайны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резисторлары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кедергіге</a:t>
            </a:r>
            <a:r>
              <a:rPr lang="ru-RU" dirty="0"/>
              <a:t>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ru-RU" dirty="0" err="1"/>
              <a:t>қоспаланған</a:t>
            </a:r>
            <a:r>
              <a:rPr lang="ru-RU" dirty="0"/>
              <a:t> </a:t>
            </a:r>
            <a:r>
              <a:rPr lang="en-US" dirty="0"/>
              <a:t>p </a:t>
            </a:r>
            <a:r>
              <a:rPr lang="ru-RU" dirty="0" err="1"/>
              <a:t>аймағының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бөлігін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жеткізіледі</a:t>
            </a:r>
            <a:r>
              <a:rPr lang="ru-RU" dirty="0"/>
              <a:t>. Осы </a:t>
            </a:r>
            <a:r>
              <a:rPr lang="ru-RU" dirty="0" err="1"/>
              <a:t>типтегі</a:t>
            </a:r>
            <a:r>
              <a:rPr lang="ru-RU" dirty="0"/>
              <a:t> </a:t>
            </a:r>
            <a:r>
              <a:rPr lang="ru-RU" dirty="0" err="1"/>
              <a:t>резисторлардың</a:t>
            </a:r>
            <a:r>
              <a:rPr lang="ru-RU" dirty="0"/>
              <a:t> </a:t>
            </a:r>
            <a:r>
              <a:rPr lang="ru-RU" dirty="0" err="1"/>
              <a:t>құрылымында</a:t>
            </a:r>
            <a:r>
              <a:rPr lang="ru-RU" dirty="0"/>
              <a:t> </a:t>
            </a:r>
            <a:r>
              <a:rPr lang="en-US" dirty="0"/>
              <a:t>n+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p </a:t>
            </a:r>
            <a:r>
              <a:rPr lang="ru-RU" dirty="0" err="1"/>
              <a:t>қабаттары</a:t>
            </a:r>
            <a:r>
              <a:rPr lang="ru-RU" dirty="0"/>
              <a:t> </a:t>
            </a:r>
            <a:r>
              <a:rPr lang="ru-RU" dirty="0" err="1"/>
              <a:t>металдану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шунтталады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резистордың</a:t>
            </a:r>
            <a:r>
              <a:rPr lang="ru-RU" dirty="0"/>
              <a:t> </a:t>
            </a:r>
            <a:r>
              <a:rPr lang="ru-RU" dirty="0" err="1"/>
              <a:t>шығысына</a:t>
            </a:r>
            <a:r>
              <a:rPr lang="ru-RU" dirty="0"/>
              <a:t> </a:t>
            </a:r>
            <a:r>
              <a:rPr lang="ru-RU" dirty="0" err="1"/>
              <a:t>қосылады</a:t>
            </a:r>
            <a:r>
              <a:rPr lang="ru-RU" dirty="0"/>
              <a:t>. </a:t>
            </a:r>
            <a:r>
              <a:rPr lang="kk-KZ" dirty="0"/>
              <a:t>Бұл</a:t>
            </a:r>
            <a:r>
              <a:rPr lang="ru-RU" dirty="0"/>
              <a:t> </a:t>
            </a:r>
            <a:r>
              <a:rPr lang="ru-RU" dirty="0" err="1"/>
              <a:t>резистордың</a:t>
            </a:r>
            <a:r>
              <a:rPr lang="ru-RU" dirty="0"/>
              <a:t> </a:t>
            </a:r>
            <a:r>
              <a:rPr lang="ru-RU" dirty="0" err="1"/>
              <a:t>максималды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жолақ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конфигурациясымен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/>
              <a:t>200 - 300 кОм </a:t>
            </a:r>
            <a:r>
              <a:rPr lang="ru-RU" dirty="0" err="1"/>
              <a:t>жетуі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Пинч </a:t>
            </a:r>
            <a:r>
              <a:rPr lang="ru-RU" dirty="0" err="1"/>
              <a:t>резисторлардың</a:t>
            </a:r>
            <a:r>
              <a:rPr lang="ru-RU" dirty="0"/>
              <a:t> </a:t>
            </a:r>
            <a:r>
              <a:rPr lang="ru-RU" dirty="0" err="1"/>
              <a:t>кемшілігі</a:t>
            </a:r>
            <a:r>
              <a:rPr lang="ru-RU" dirty="0"/>
              <a:t> </a:t>
            </a:r>
            <a:r>
              <a:rPr lang="ru-RU" dirty="0" err="1"/>
              <a:t>дайындалған</a:t>
            </a:r>
            <a:r>
              <a:rPr lang="ru-RU" dirty="0"/>
              <a:t> </a:t>
            </a:r>
            <a:r>
              <a:rPr lang="ru-RU" dirty="0" err="1"/>
              <a:t>құрылымдардың</a:t>
            </a:r>
            <a:r>
              <a:rPr lang="ru-RU" dirty="0"/>
              <a:t> </a:t>
            </a:r>
            <a:r>
              <a:rPr lang="ru-RU" dirty="0" err="1"/>
              <a:t>параметрлерінің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кедергінің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температуралық</a:t>
            </a:r>
            <a:r>
              <a:rPr lang="ru-RU" dirty="0"/>
              <a:t> </a:t>
            </a:r>
            <a:r>
              <a:rPr lang="ru-RU" dirty="0" err="1"/>
              <a:t>коэффициенті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резистордың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өрістік</a:t>
            </a:r>
            <a:r>
              <a:rPr lang="ru-RU" dirty="0"/>
              <a:t> </a:t>
            </a:r>
            <a:r>
              <a:rPr lang="ru-RU" dirty="0" err="1"/>
              <a:t>транзистордың</a:t>
            </a:r>
            <a:r>
              <a:rPr lang="ru-RU" dirty="0"/>
              <a:t> </a:t>
            </a:r>
            <a:r>
              <a:rPr lang="ru-RU" dirty="0" err="1"/>
              <a:t>құрылымына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дәл</a:t>
            </a:r>
            <a:r>
              <a:rPr lang="ru-RU" dirty="0"/>
              <a:t> осы факт </a:t>
            </a:r>
            <a:r>
              <a:rPr lang="ru-RU" dirty="0" err="1"/>
              <a:t>кедергінің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мәндерін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3074" name="Picture 2" descr="Integrated Resistor | Fabrication of Monolithic IC | EEEGUIDE">
            <a:extLst>
              <a:ext uri="{FF2B5EF4-FFF2-40B4-BE49-F238E27FC236}">
                <a16:creationId xmlns:a16="http://schemas.microsoft.com/office/drawing/2014/main" id="{F44DC41C-2443-87ED-8DE9-63DBE518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13" y="4642961"/>
            <a:ext cx="54673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5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1344</Words>
  <Application>Microsoft Office PowerPoint</Application>
  <PresentationFormat>Широкоэкранный</PresentationFormat>
  <Paragraphs>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Микроэлектроника 12-лекция  Интегралды схеманың пассивті элементтері</vt:lpstr>
      <vt:lpstr>Негізгі қолданылған әдебиеттер мен сілтемелер</vt:lpstr>
      <vt:lpstr>Презентация PowerPoint</vt:lpstr>
      <vt:lpstr>Презентация PowerPoint</vt:lpstr>
      <vt:lpstr>Интегралдық резисторлар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МДП транзисторлық құрылымдарының интегралды резисторлары</vt:lpstr>
      <vt:lpstr>пленкалы резисторлар</vt:lpstr>
      <vt:lpstr>Презентация PowerPoint</vt:lpstr>
      <vt:lpstr>Интегралды конденсаторлар</vt:lpstr>
      <vt:lpstr>Презентация PowerPoint</vt:lpstr>
      <vt:lpstr>Презентация PowerPoint</vt:lpstr>
      <vt:lpstr>Презентация PowerPoint</vt:lpstr>
      <vt:lpstr>МДП конденсаторлар</vt:lpstr>
      <vt:lpstr>Презентация PowerPoint</vt:lpstr>
      <vt:lpstr>Презентация PowerPoint</vt:lpstr>
      <vt:lpstr>Пленкалы индуктивті элементтер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Интегралды схема</dc:title>
  <dc:creator>beibit</dc:creator>
  <cp:lastModifiedBy>beibit</cp:lastModifiedBy>
  <cp:revision>346</cp:revision>
  <dcterms:created xsi:type="dcterms:W3CDTF">2023-01-29T05:23:02Z</dcterms:created>
  <dcterms:modified xsi:type="dcterms:W3CDTF">2023-04-11T03:49:23Z</dcterms:modified>
</cp:coreProperties>
</file>